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8" r:id="rId1"/>
  </p:sldMasterIdLst>
  <p:sldIdLst>
    <p:sldId id="256" r:id="rId2"/>
    <p:sldId id="257" r:id="rId3"/>
    <p:sldId id="258" r:id="rId4"/>
    <p:sldId id="260" r:id="rId5"/>
    <p:sldId id="276" r:id="rId6"/>
    <p:sldId id="274" r:id="rId7"/>
    <p:sldId id="259" r:id="rId8"/>
    <p:sldId id="262" r:id="rId9"/>
    <p:sldId id="270" r:id="rId10"/>
    <p:sldId id="265" r:id="rId11"/>
    <p:sldId id="278" r:id="rId12"/>
    <p:sldId id="279" r:id="rId13"/>
    <p:sldId id="264" r:id="rId14"/>
    <p:sldId id="284" r:id="rId15"/>
    <p:sldId id="285" r:id="rId16"/>
    <p:sldId id="268" r:id="rId17"/>
    <p:sldId id="282" r:id="rId18"/>
    <p:sldId id="287" r:id="rId19"/>
    <p:sldId id="288" r:id="rId20"/>
    <p:sldId id="273" r:id="rId21"/>
    <p:sldId id="272" r:id="rId22"/>
    <p:sldId id="281" r:id="rId23"/>
    <p:sldId id="269" r:id="rId24"/>
    <p:sldId id="277" r:id="rId25"/>
    <p:sldId id="286" r:id="rId26"/>
    <p:sldId id="27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4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471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5773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8421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4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1915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318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98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4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5997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16C4C9A-3960-41CF-A4E9-2A8FB932454B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70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6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wlaczpolske.pl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wlaczpolske.pl/index.php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KZStJusFcg&amp;feature=youtu.be" TargetMode="External"/><Relationship Id="rId2" Type="http://schemas.openxmlformats.org/officeDocument/2006/relationships/hyperlink" Target="https://www.youtube.com/watch?v=BaEq7gik9D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tmhn159zqz" TargetMode="External"/><Relationship Id="rId2" Type="http://schemas.openxmlformats.org/officeDocument/2006/relationships/hyperlink" Target="https://www.menti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laczpolske.pl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orpeg.pl/index.php/podreczniki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0780FB-E47A-4C9C-B88C-58C9EFA66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460" y="3167271"/>
            <a:ext cx="3796413" cy="821634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AGNIESZKA MATYS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4C5E66-30C3-4162-A4B0-60012DB1E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4087" y="861391"/>
            <a:ext cx="9112526" cy="2305880"/>
          </a:xfrm>
        </p:spPr>
        <p:txBody>
          <a:bodyPr>
            <a:noAutofit/>
          </a:bodyPr>
          <a:lstStyle/>
          <a:p>
            <a:pPr algn="ctr"/>
            <a:r>
              <a:rPr lang="pl-PL" sz="4800" i="1" dirty="0">
                <a:latin typeface="+mj-lt"/>
              </a:rPr>
              <a:t>MATERIAŁY EDUKACYJNE PORTALU „WŁĄCZ POLSKĘ”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AB8444F-30CA-49F7-A4AE-8F765285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7" y="4306957"/>
            <a:ext cx="9112526" cy="18089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1DB5190-11E6-4A87-A844-E2D276400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6" b="-4254"/>
          <a:stretch/>
        </p:blipFill>
        <p:spPr>
          <a:xfrm>
            <a:off x="482946" y="337651"/>
            <a:ext cx="1756671" cy="9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0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45466F8-B5D0-4A63-8742-DC38DA0FE353}"/>
              </a:ext>
            </a:extLst>
          </p:cNvPr>
          <p:cNvSpPr txBox="1"/>
          <p:nvPr/>
        </p:nvSpPr>
        <p:spPr>
          <a:xfrm>
            <a:off x="795130" y="1868557"/>
            <a:ext cx="96475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53DBC6-86A6-4A5A-B28E-F85D0020C9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04800"/>
            <a:ext cx="12192000" cy="1020763"/>
          </a:xfrm>
        </p:spPr>
        <p:txBody>
          <a:bodyPr/>
          <a:lstStyle/>
          <a:p>
            <a:pPr algn="ctr"/>
            <a:r>
              <a:rPr lang="pl-PL" b="1" i="0" dirty="0">
                <a:solidFill>
                  <a:schemeClr val="accent3">
                    <a:lumMod val="50000"/>
                  </a:schemeClr>
                </a:solidFill>
                <a:effectLst/>
                <a:latin typeface="Apolonia"/>
                <a:hlinkClick r:id="rId2"/>
              </a:rPr>
              <a:t>www.wlaczpolske.pl</a:t>
            </a:r>
            <a:r>
              <a:rPr lang="pl-PL" b="1" i="0" dirty="0">
                <a:solidFill>
                  <a:schemeClr val="accent3">
                    <a:lumMod val="50000"/>
                  </a:schemeClr>
                </a:solidFill>
                <a:effectLst/>
                <a:latin typeface="Apolonia"/>
              </a:rPr>
              <a:t> </a:t>
            </a:r>
            <a:br>
              <a:rPr lang="pl-PL" b="1" i="0" dirty="0">
                <a:solidFill>
                  <a:schemeClr val="accent3">
                    <a:lumMod val="50000"/>
                  </a:schemeClr>
                </a:solidFill>
                <a:effectLst/>
                <a:latin typeface="Apolonia"/>
              </a:rPr>
            </a:br>
            <a:r>
              <a:rPr lang="pl-PL" b="1" i="0" dirty="0">
                <a:solidFill>
                  <a:schemeClr val="accent3">
                    <a:lumMod val="50000"/>
                  </a:schemeClr>
                </a:solidFill>
                <a:effectLst/>
                <a:latin typeface="Apolonia"/>
              </a:rPr>
              <a:t>WIRTUALNA PODRÓŻ PO PORTALU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F4A57C-AFA1-4D47-B117-6675C0A07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" t="8095" r="5000" b="6453"/>
          <a:stretch/>
        </p:blipFill>
        <p:spPr>
          <a:xfrm>
            <a:off x="1080052" y="1325563"/>
            <a:ext cx="10031896" cy="52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0BBEA25-0431-487B-B6DA-A244BA9D3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516" r="8152" b="6646"/>
          <a:stretch/>
        </p:blipFill>
        <p:spPr>
          <a:xfrm>
            <a:off x="1219199" y="318052"/>
            <a:ext cx="9952383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7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A73D7F-2E8C-4712-9053-27D099272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5" t="7902" r="9239" b="6453"/>
          <a:stretch/>
        </p:blipFill>
        <p:spPr>
          <a:xfrm>
            <a:off x="768626" y="493643"/>
            <a:ext cx="10310191" cy="58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2B693-CDA4-485D-938D-E7924E68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83" y="92765"/>
            <a:ext cx="9037982" cy="1915445"/>
          </a:xfrm>
        </p:spPr>
        <p:txBody>
          <a:bodyPr>
            <a:normAutofit/>
          </a:bodyPr>
          <a:lstStyle/>
          <a:p>
            <a:pPr algn="ctr"/>
            <a:r>
              <a:rPr lang="pl-PL" sz="36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PORTAL </a:t>
            </a:r>
            <a:r>
              <a:rPr lang="pl-PL" sz="3600" b="1" i="1" u="none" strike="noStrike" baseline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Włącz Polskę! </a:t>
            </a:r>
            <a:br>
              <a:rPr lang="pl-PL" sz="3600" b="1" i="1" u="none" strike="noStrike" baseline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pl-PL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GOTOWE ZESTAWY MATERIAŁÓW EDUKACYJNYCH + PROGRAMY NAUCZNIA</a:t>
            </a:r>
            <a:endParaRPr lang="pl-PL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F630F49-A307-4D6A-A471-BABFDD74D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2" t="17411" r="27432" b="5046"/>
          <a:stretch/>
        </p:blipFill>
        <p:spPr>
          <a:xfrm>
            <a:off x="4426750" y="2198191"/>
            <a:ext cx="3221033" cy="354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A0A71AC-0313-4574-9F3C-56D69F608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50" t="14246" r="27673" b="5264"/>
          <a:stretch/>
        </p:blipFill>
        <p:spPr>
          <a:xfrm>
            <a:off x="518455" y="2198191"/>
            <a:ext cx="3221033" cy="3540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73BCBAF-D17A-4DE1-B5FE-894934E23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2" t="10609" r="26630" b="9352"/>
          <a:stretch/>
        </p:blipFill>
        <p:spPr>
          <a:xfrm>
            <a:off x="8287463" y="2198191"/>
            <a:ext cx="3358902" cy="3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A4D57E-BA85-46FF-9788-1143B727C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3" t="10035" r="13012" b="4566"/>
          <a:stretch/>
        </p:blipFill>
        <p:spPr>
          <a:xfrm>
            <a:off x="1126436" y="254469"/>
            <a:ext cx="10137913" cy="6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5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C482DE1-E072-4CAF-A787-825C342F1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0" t="9197" r="13729" b="10096"/>
          <a:stretch/>
        </p:blipFill>
        <p:spPr>
          <a:xfrm>
            <a:off x="936620" y="400878"/>
            <a:ext cx="10318759" cy="60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70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A24F5E-95B9-4EEA-A0B6-EC4CC14A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SZUKAĆ POJEDYNCZYCH KART PRACY NA PORTALU </a:t>
            </a:r>
            <a:r>
              <a:rPr lang="pl-PL" i="1" dirty="0"/>
              <a:t>WŁĄCZ POLSKĘ?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51FC97-CF07-4474-936A-941FE3902F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pl-PL" sz="3600" dirty="0"/>
              <a:t>Znak szczególny – kreska</a:t>
            </a:r>
          </a:p>
          <a:p>
            <a:r>
              <a:rPr lang="pl-PL" sz="3600" dirty="0"/>
              <a:t>Danuta Wawiłow, </a:t>
            </a:r>
            <a:r>
              <a:rPr lang="pl-PL" sz="3600" i="1" dirty="0"/>
              <a:t>Szybko</a:t>
            </a:r>
          </a:p>
          <a:p>
            <a:pPr marL="0" indent="0">
              <a:buNone/>
            </a:pPr>
            <a:r>
              <a:rPr lang="pl-PL" sz="3200" dirty="0">
                <a:hlinkClick r:id="rId2"/>
              </a:rPr>
              <a:t>http://www.wlaczpolske.pl/index.php</a:t>
            </a:r>
            <a:endParaRPr lang="pl-PL" sz="3600" dirty="0"/>
          </a:p>
        </p:txBody>
      </p:sp>
      <p:pic>
        <p:nvPicPr>
          <p:cNvPr id="1026" name="Picture 2" descr="Szkolny etap konkursu ortograficznego - Zespół Szkół Ogólnokształcących i  Sportowych w Pruszkowie">
            <a:extLst>
              <a:ext uri="{FF2B5EF4-FFF2-40B4-BE49-F238E27FC236}">
                <a16:creationId xmlns:a16="http://schemas.microsoft.com/office/drawing/2014/main" id="{0D6D89F7-111D-4A2D-8D77-78B7A88D51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34" y="2305840"/>
            <a:ext cx="5168421" cy="2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4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505929F-9CFF-48AB-AEAF-B0465AE16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3" t="9062" r="12935" b="4905"/>
          <a:stretch/>
        </p:blipFill>
        <p:spPr>
          <a:xfrm>
            <a:off x="954156" y="274982"/>
            <a:ext cx="9979453" cy="63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00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C4D453-4C21-4849-8BE7-4F76D756CD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791" y="490329"/>
            <a:ext cx="11940209" cy="1363871"/>
          </a:xfrm>
        </p:spPr>
        <p:txBody>
          <a:bodyPr/>
          <a:lstStyle/>
          <a:p>
            <a:pPr algn="ctr"/>
            <a:r>
              <a:rPr lang="pl-PL" dirty="0"/>
              <a:t>Program „rok polski” dla dzieci W WIEKU 7-8 lat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9F468A8-C860-4E8A-B0C7-3F52974718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2214" t="16580" r="28302" b="5933"/>
          <a:stretch/>
        </p:blipFill>
        <p:spPr>
          <a:xfrm>
            <a:off x="6905733" y="1311964"/>
            <a:ext cx="4209760" cy="464622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E361BF-8072-4A68-BA3F-BFE017AF3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56" t="18148" r="29457" b="8386"/>
          <a:stretch/>
        </p:blipFill>
        <p:spPr>
          <a:xfrm>
            <a:off x="1530161" y="1311964"/>
            <a:ext cx="4340551" cy="46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6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4EEC0A-EEB5-4E0B-9AEA-62D407A5A1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71061"/>
            <a:ext cx="12192000" cy="1033669"/>
          </a:xfrm>
        </p:spPr>
        <p:txBody>
          <a:bodyPr/>
          <a:lstStyle/>
          <a:p>
            <a:pPr algn="ctr"/>
            <a:r>
              <a:rPr lang="pl-PL" dirty="0"/>
              <a:t>Praca z tekstem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A0207E-61B0-423E-9027-CE0762C82F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1455" t="16083" r="29209" b="5932"/>
          <a:stretch/>
        </p:blipFill>
        <p:spPr>
          <a:xfrm>
            <a:off x="1126435" y="1084460"/>
            <a:ext cx="4406843" cy="491290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14033C-9EDC-48FF-B508-5A2983B6C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7" t="18149" r="29239" b="6065"/>
          <a:stretch/>
        </p:blipFill>
        <p:spPr>
          <a:xfrm>
            <a:off x="6096000" y="1084460"/>
            <a:ext cx="4396048" cy="492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2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E1CB439-446C-4047-A080-354512C0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cap="none" dirty="0">
                <a:solidFill>
                  <a:srgbClr val="262626"/>
                </a:solidFill>
                <a:latin typeface="Garamond"/>
              </a:rPr>
              <a:t>PRELEGENTKA</a:t>
            </a:r>
            <a:br>
              <a:rPr lang="pl-PL" dirty="0"/>
            </a:b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aramond"/>
              </a:rPr>
              <a:t>Agnieszka Matys-</a:t>
            </a:r>
            <a:r>
              <a:rPr kumimoji="0" lang="pl-P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aramond"/>
              </a:rPr>
              <a:t>Foley</a:t>
            </a:r>
            <a:endParaRPr lang="pl-PL" sz="36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42799E7-6778-4546-B6B8-0AE19B41E0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0504" y="2207938"/>
            <a:ext cx="2308984" cy="3463476"/>
          </a:xfr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432062C-82CE-4A2F-9541-28FC8393A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6470" y="1995387"/>
            <a:ext cx="6672453" cy="3888578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pl-PL" sz="2200" b="0" i="0" dirty="0">
                <a:solidFill>
                  <a:srgbClr val="333333"/>
                </a:solidFill>
                <a:effectLst/>
                <a:latin typeface="Montserrat"/>
              </a:rPr>
              <a:t>Nauczyciel języka polskiego oraz angielskiego z wieloletnim dorobkiem w pracy dydaktycznej w Polsce oraz w środowisku polonijnym.</a:t>
            </a:r>
          </a:p>
          <a:p>
            <a:pPr marL="0" indent="0" algn="l">
              <a:buNone/>
            </a:pPr>
            <a:r>
              <a:rPr lang="pl-PL" sz="2200" b="0" i="0" dirty="0">
                <a:solidFill>
                  <a:srgbClr val="333333"/>
                </a:solidFill>
                <a:effectLst/>
                <a:latin typeface="Montserrat"/>
              </a:rPr>
              <a:t>Absolwentka filologii angielskiej na Uniwersytecie w Gdańsku oraz studiów podyplomowych Nauczanie Języka Polskiego i Kultury na Uniwersytecie Śląskim. 16 lat doświadczenia w edukacji , w tym 10 lat w Szkole Polonijnej SEN w Dublinie, gdzie pełni funkcję wicedyrektora, prowadzi zajęcia z języka polskiego jako dziedziczonego, lektorat dla obcokrajowców, koordynuje pracę i prowadzi szkolenia dla zespołu polonistów.</a:t>
            </a:r>
          </a:p>
          <a:p>
            <a:pPr marL="0" indent="0" algn="l">
              <a:buNone/>
            </a:pPr>
            <a:r>
              <a:rPr lang="pl-PL" sz="2200" b="0" i="0" dirty="0">
                <a:solidFill>
                  <a:srgbClr val="333333"/>
                </a:solidFill>
                <a:effectLst/>
                <a:latin typeface="Montserrat"/>
              </a:rPr>
              <a:t>Współautorka licznych scenariuszy lekcji i materiałów edukacyjnych. Konsultantka merytoryczna kampanii „Kto ty jesteś”, propagującej dwujęzyczność i podtrzymywanie języka ojczystego wśród rodzin na emigracji. W obszarze jej zainteresowań jest rozwój mowy i języka u dzieci dwujęzycznych, zastosowanie metod aktywizujących i elementów glottodydaktyki w nauczaniu języka polskiego oraz kształcenie językowe dzieci ze specyficznymi trudnościami w uczeniu się.</a:t>
            </a:r>
          </a:p>
          <a:p>
            <a:pPr marL="0" indent="0" algn="l">
              <a:buNone/>
            </a:pPr>
            <a:r>
              <a:rPr lang="pl-PL" sz="2200" b="0" i="0" dirty="0">
                <a:solidFill>
                  <a:srgbClr val="333333"/>
                </a:solidFill>
                <a:effectLst/>
                <a:latin typeface="Montserrat"/>
              </a:rPr>
              <a:t>Prywatnie dumna mama trójki w pełni dwujęzycznych dzieci oraz żona zakochanego w Polsce Irlandczyka.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0154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2A98FD-79D3-4B1D-9D1E-75806606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NOWA ODSŁONA PLATFORMY </a:t>
            </a:r>
            <a:r>
              <a:rPr lang="pl-PL" i="1" dirty="0"/>
              <a:t>WŁĄCZ POLSKĘ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D45613-1E9A-4A09-B0A4-6968772F5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NOWA PODSTAWA PROGRAMOWA </a:t>
            </a:r>
            <a:r>
              <a:rPr lang="pl-PL" i="1" dirty="0"/>
              <a:t>2020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003424-4D67-4673-A1F5-F1C0BE2F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" r="5761" b="13219"/>
          <a:stretch/>
        </p:blipFill>
        <p:spPr>
          <a:xfrm>
            <a:off x="2729947" y="2602868"/>
            <a:ext cx="6374296" cy="33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4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B47597A-3112-4151-A691-13DB38E2E8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6038" y="804863"/>
            <a:ext cx="9605962" cy="1058862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5">
                    <a:lumMod val="50000"/>
                  </a:schemeClr>
                </a:solidFill>
              </a:rPr>
              <a:t>POLECAMY RÓWNIEŻ!!!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1D7861A-02AB-4DBE-BC52-EB1ED69BE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6" t="11719" r="14770" b="29382"/>
          <a:stretch/>
        </p:blipFill>
        <p:spPr>
          <a:xfrm>
            <a:off x="977908" y="1427059"/>
            <a:ext cx="10236184" cy="46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8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17E845-A051-4282-A414-D7E8D30AD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7" t="9063" r="34131" b="11717"/>
          <a:stretch/>
        </p:blipFill>
        <p:spPr>
          <a:xfrm>
            <a:off x="463826" y="1024121"/>
            <a:ext cx="5043558" cy="42966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F839AE-6C28-4043-8ACA-1A954F824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0" t="9793" r="35543" b="23659"/>
          <a:stretch/>
        </p:blipFill>
        <p:spPr>
          <a:xfrm>
            <a:off x="5961402" y="1024121"/>
            <a:ext cx="5766772" cy="429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60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5DA0DA2-9E07-4FB6-9220-8946E53DF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7" y="357809"/>
            <a:ext cx="9605635" cy="1506385"/>
          </a:xfrm>
        </p:spPr>
        <p:txBody>
          <a:bodyPr>
            <a:noAutofit/>
          </a:bodyPr>
          <a:lstStyle/>
          <a:p>
            <a:r>
              <a:rPr lang="pl-PL" sz="1400" dirty="0">
                <a:hlinkClick r:id="rId2"/>
              </a:rPr>
              <a:t>https://www.youtube.com/watch?v=BaEq7gik9Dk</a:t>
            </a:r>
            <a:r>
              <a:rPr lang="pl-PL" sz="1400" dirty="0"/>
              <a:t>          </a:t>
            </a:r>
            <a:r>
              <a:rPr lang="pl-PL" sz="1800" b="0" i="0" dirty="0">
                <a:effectLst/>
              </a:rPr>
              <a:t>RODZICU, WŁĄCZ POLSKĘ!</a:t>
            </a:r>
            <a:br>
              <a:rPr lang="pl-PL" sz="1800" b="0" i="0" dirty="0">
                <a:effectLst/>
              </a:rPr>
            </a:br>
            <a:br>
              <a:rPr lang="pl-PL" sz="1800" b="0" i="0" dirty="0">
                <a:effectLst/>
              </a:rPr>
            </a:br>
            <a:r>
              <a:rPr lang="pl-PL" sz="1200" dirty="0">
                <a:hlinkClick r:id="rId3"/>
              </a:rPr>
              <a:t>https://www.youtube.com/watch?v=qKZStJusFcg&amp;feature=youtu.be</a:t>
            </a:r>
            <a:r>
              <a:rPr lang="pl-PL" sz="1800" dirty="0"/>
              <a:t>    LOKOMOTYWA-WŁĄCZ POLSKĘ!</a:t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F95E343-B972-471B-8989-21D0D54F4E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9512" r="33869" b="9221"/>
          <a:stretch/>
        </p:blipFill>
        <p:spPr>
          <a:xfrm>
            <a:off x="1133077" y="2267627"/>
            <a:ext cx="4256615" cy="2940951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279B147-0FAD-4D0D-B67C-0F181D1A9C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4006" t="8024" r="40982" b="6480"/>
          <a:stretch/>
        </p:blipFill>
        <p:spPr>
          <a:xfrm>
            <a:off x="6802310" y="2224496"/>
            <a:ext cx="3415114" cy="2984082"/>
          </a:xfrm>
        </p:spPr>
      </p:pic>
    </p:spTree>
    <p:extLst>
      <p:ext uri="{BB962C8B-B14F-4D97-AF65-F5344CB8AC3E}">
        <p14:creationId xmlns:p14="http://schemas.microsoft.com/office/powerpoint/2010/main" val="284464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D61B109-D728-49C1-ADC7-6F6B4E527A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8051" y="1775791"/>
            <a:ext cx="12510052" cy="3352800"/>
          </a:xfrm>
        </p:spPr>
        <p:txBody>
          <a:bodyPr>
            <a:normAutofit/>
          </a:bodyPr>
          <a:lstStyle/>
          <a:p>
            <a:pPr algn="ctr"/>
            <a:r>
              <a:rPr lang="pl-PL" sz="5400" dirty="0"/>
              <a:t>Podsumowanie </a:t>
            </a:r>
            <a:br>
              <a:rPr lang="pl-PL" sz="5400" dirty="0"/>
            </a:br>
            <a:r>
              <a:rPr lang="pl-PL" sz="5400" dirty="0"/>
              <a:t>i zaświadczenia </a:t>
            </a:r>
            <a:br>
              <a:rPr lang="pl-PL" sz="5400" dirty="0"/>
            </a:br>
            <a:r>
              <a:rPr lang="pl-PL" sz="5400" dirty="0"/>
              <a:t>o szkoleniu</a:t>
            </a:r>
          </a:p>
        </p:txBody>
      </p:sp>
      <p:pic>
        <p:nvPicPr>
          <p:cNvPr id="2" name="Picture 2" descr="Uśmieszek dla WAS - zdjęcie - Pozytywne.com">
            <a:extLst>
              <a:ext uri="{FF2B5EF4-FFF2-40B4-BE49-F238E27FC236}">
                <a16:creationId xmlns:a16="http://schemas.microsoft.com/office/drawing/2014/main" id="{0019B1B9-F9C0-453A-B5E5-24AF58C0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618">
            <a:off x="8367503" y="3979430"/>
            <a:ext cx="3068376" cy="22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99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4C6E72-4110-4EF9-B84F-A375A378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56591"/>
            <a:ext cx="9603275" cy="1297164"/>
          </a:xfrm>
        </p:spPr>
        <p:txBody>
          <a:bodyPr>
            <a:normAutofit/>
          </a:bodyPr>
          <a:lstStyle/>
          <a:p>
            <a:r>
              <a:rPr lang="pl-PL" dirty="0"/>
              <a:t>ZADANIE ZAJAWKA…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B82525-B9E2-4E77-AAC9-A14993DC5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0" y="1616765"/>
            <a:ext cx="10999305" cy="508883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pl-PL" sz="5100" dirty="0"/>
          </a:p>
          <a:p>
            <a:pPr marL="0" indent="0">
              <a:buNone/>
            </a:pPr>
            <a:r>
              <a:rPr lang="pl-PL" sz="5100" dirty="0"/>
              <a:t>NAPISZ NA CZACIE NAZWĘ JAKIEGOŚ PRZEDMIOTU ZACZYNAJĄCEGO SIĘ NA PIERWSZĄ LITERĘ TWOJEGO IMIENIA! </a:t>
            </a:r>
            <a:r>
              <a:rPr lang="pl-PL" sz="5100" dirty="0">
                <a:sym typeface="Wingdings" panose="05000000000000000000" pitchFamily="2" charset="2"/>
              </a:rPr>
              <a:t></a:t>
            </a:r>
            <a:endParaRPr lang="pl-PL" sz="2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endParaRPr lang="pl-PL" sz="2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endParaRPr lang="pl-PL" sz="3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endParaRPr lang="pl-PL" sz="3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r>
              <a:rPr lang="pl-PL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CHCECIE WIĘCEJ? ZAPRASZAMY!</a:t>
            </a: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endParaRPr lang="pl-PL" sz="3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r>
              <a:rPr lang="pl-PL" sz="3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14 WRZEŚNIA</a:t>
            </a:r>
          </a:p>
          <a:p>
            <a:pPr marL="0" indent="0" algn="ctr" rtl="0">
              <a:spcBef>
                <a:spcPts val="5"/>
              </a:spcBef>
              <a:spcAft>
                <a:spcPts val="0"/>
              </a:spcAft>
              <a:buNone/>
            </a:pPr>
            <a:endParaRPr lang="pl-PL" sz="3800" b="0" dirty="0">
              <a:effectLst/>
            </a:endParaRPr>
          </a:p>
          <a:p>
            <a:pPr marL="0" marR="790575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l-PL" sz="3800" b="1" i="1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METODY AKTYWIZUJĄCE. GRY I ZABAWY JĘZYKOWE. TIK W DYDAKTYCE SZKOLNEJ. 4-8, LO.</a:t>
            </a:r>
            <a:endParaRPr lang="pl-PL" sz="3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790575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pl-PL" sz="3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Prowadzenie</a:t>
            </a:r>
            <a:r>
              <a:rPr lang="pl-PL" sz="3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Agnieszka Matys – </a:t>
            </a:r>
            <a:r>
              <a:rPr lang="pl-PL" sz="3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Foley</a:t>
            </a:r>
            <a:r>
              <a:rPr lang="pl-PL" sz="3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wraz z zespołem polonistów Polskiej Szkoły SEN w Dublinie</a:t>
            </a:r>
          </a:p>
          <a:p>
            <a:pPr marL="0" indent="0">
              <a:buNone/>
            </a:pPr>
            <a:endParaRPr lang="pl-PL" dirty="0"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93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994EDE-858D-4A9B-8272-807CFF51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1049234"/>
          </a:xfrm>
        </p:spPr>
        <p:txBody>
          <a:bodyPr>
            <a:normAutofit/>
          </a:bodyPr>
          <a:lstStyle/>
          <a:p>
            <a:r>
              <a:rPr lang="pl-PL" dirty="0"/>
              <a:t>Dziękujemy za uwagę!</a:t>
            </a:r>
            <a:br>
              <a:rPr lang="pl-PL" dirty="0"/>
            </a:br>
            <a:r>
              <a:rPr lang="pl-PL" dirty="0"/>
              <a:t>Czas na pytania.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2AF20B-B21F-45AB-930E-A332D2B3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17" y="2196494"/>
            <a:ext cx="1860761" cy="33543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D5EF55-BF59-4B46-A66A-E86415F83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602" y="5180777"/>
            <a:ext cx="2734562" cy="11845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B5FABBE-A5A5-4956-A6DE-AFFD87A42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243" y="2169211"/>
            <a:ext cx="1800617" cy="21013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EE6DFF2-923E-4FDB-9D4F-8E44D6D72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171" y="3579742"/>
            <a:ext cx="2801812" cy="160103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78C016C-5AFC-4298-B6A8-DCDBA77CE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880" y="2169211"/>
            <a:ext cx="2107489" cy="210139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3F8361C-9036-464F-B5DC-1951DC372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281" y="4736393"/>
            <a:ext cx="1601036" cy="160103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893FEEE-AC6A-467F-AA2F-BE2CADD4D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456" y="4736393"/>
            <a:ext cx="1725546" cy="162890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965056AD-AA6D-439F-903D-3D04AD26A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2754" y="172561"/>
            <a:ext cx="2868264" cy="1434132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417C5BE-842A-40D9-BD8F-BFBED5776F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715" y="4722460"/>
            <a:ext cx="1704355" cy="1628902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68D1DC17-9CEB-495C-9933-33E52B250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2982" y="2446887"/>
            <a:ext cx="2019189" cy="1426782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55209EA6-0F96-4A7F-A7A9-6CF24EFC04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4821" y="2323255"/>
            <a:ext cx="2248361" cy="10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4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46ABE1-647A-4659-94D4-40A94E74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POZNAJMY SIĘ NA CZACIE!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D025107A-E87A-4240-A925-5816FA5D2C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l-PL" sz="2400" dirty="0"/>
          </a:p>
          <a:p>
            <a:r>
              <a:rPr lang="pl-PL" sz="2400" dirty="0"/>
              <a:t>W JAKIM KRAJU UCZYSZ?</a:t>
            </a:r>
          </a:p>
          <a:p>
            <a:r>
              <a:rPr lang="pl-PL" sz="2400" dirty="0"/>
              <a:t>JAKIEGO PRZEDMIOTU?</a:t>
            </a:r>
          </a:p>
          <a:p>
            <a:r>
              <a:rPr lang="pl-PL" sz="2400" dirty="0"/>
              <a:t>Z JAKĄ GRUPĄ WIEKOWĄ PRACUJESZ?</a:t>
            </a:r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1026" name="Picture 2" descr="Poznajmy się">
            <a:extLst>
              <a:ext uri="{FF2B5EF4-FFF2-40B4-BE49-F238E27FC236}">
                <a16:creationId xmlns:a16="http://schemas.microsoft.com/office/drawing/2014/main" id="{4C812E74-A3B1-4A6F-B24F-0A9912C3D6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59" y="2385391"/>
            <a:ext cx="3724006" cy="24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8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BB141E-FACE-404F-A985-EE05E1A4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70C0"/>
                </a:solidFill>
              </a:rPr>
              <a:t>MENTIMETER</a:t>
            </a:r>
            <a:br>
              <a:rPr lang="pl-PL" dirty="0">
                <a:solidFill>
                  <a:srgbClr val="0070C0"/>
                </a:solidFill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GDZIE </a:t>
            </a:r>
            <a:r>
              <a:rPr lang="pl-PL" dirty="0">
                <a:solidFill>
                  <a:srgbClr val="00B050"/>
                </a:solidFill>
              </a:rPr>
              <a:t>SZUKASZ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>
                <a:solidFill>
                  <a:srgbClr val="FFC000"/>
                </a:solidFill>
              </a:rPr>
              <a:t>INSPIRACJI </a:t>
            </a:r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DO</a:t>
            </a:r>
            <a:r>
              <a:rPr lang="pl-PL" dirty="0">
                <a:solidFill>
                  <a:srgbClr val="0070C0"/>
                </a:solidFill>
              </a:rPr>
              <a:t> </a:t>
            </a:r>
            <a:r>
              <a:rPr lang="pl-PL" dirty="0">
                <a:solidFill>
                  <a:srgbClr val="7030A0"/>
                </a:solidFill>
              </a:rPr>
              <a:t>ZAJĘĆ?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B73D7A6F-9EC7-429C-822A-5BCC60E9A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0991" y="2017343"/>
            <a:ext cx="1967932" cy="344152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5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https://www.menti.com/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https://www.menti.com/tmhn159zqz</a:t>
            </a:r>
            <a:endParaRPr lang="pl-PL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dirty="0">
                <a:solidFill>
                  <a:schemeClr val="accent5">
                    <a:lumMod val="50000"/>
                  </a:schemeClr>
                </a:solidFill>
              </a:rPr>
              <a:t>Kod </a:t>
            </a:r>
          </a:p>
          <a:p>
            <a:pPr marL="0" indent="0">
              <a:buNone/>
            </a:pPr>
            <a:r>
              <a:rPr lang="en-IE" b="1" i="0" dirty="0">
                <a:effectLst/>
                <a:latin typeface="MentiText"/>
              </a:rPr>
              <a:t>95 97 23 6</a:t>
            </a:r>
            <a:endParaRPr lang="pl-PL" b="1" i="0" dirty="0">
              <a:effectLst/>
              <a:latin typeface="MentiText"/>
            </a:endParaRPr>
          </a:p>
        </p:txBody>
      </p:sp>
      <p:pic>
        <p:nvPicPr>
          <p:cNvPr id="1026" name="Picture 2" descr="Mentimeter - głosowanie, zbieranie opinii | Percepti Edukacja">
            <a:extLst>
              <a:ext uri="{FF2B5EF4-FFF2-40B4-BE49-F238E27FC236}">
                <a16:creationId xmlns:a16="http://schemas.microsoft.com/office/drawing/2014/main" id="{8442F6C9-BD1D-4926-994C-18BEFC9579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17" y="2132308"/>
            <a:ext cx="6732657" cy="35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8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EB55872-8D44-4509-8649-56EB73C6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Odgadnij te słowa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84B6FD-BF4A-4CFA-B71D-8B698A57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8800" dirty="0"/>
              <a:t>   ----- ------</a:t>
            </a:r>
          </a:p>
          <a:p>
            <a:pPr marL="0" indent="0" algn="ctr">
              <a:buNone/>
            </a:pPr>
            <a:r>
              <a:rPr lang="pl-PL" sz="4400" i="1" dirty="0">
                <a:solidFill>
                  <a:schemeClr val="accent2">
                    <a:lumMod val="75000"/>
                  </a:schemeClr>
                </a:solidFill>
              </a:rPr>
              <a:t>WŁĄCZ POLSKĘ</a:t>
            </a:r>
          </a:p>
          <a:p>
            <a:pPr marL="0" indent="0" algn="ctr">
              <a:buNone/>
            </a:pPr>
            <a:r>
              <a:rPr lang="pl-PL" sz="4400" dirty="0"/>
              <a:t>KTO ZNA I KORZYSTA Z PLATFORMY</a:t>
            </a:r>
            <a:r>
              <a:rPr lang="pl-PL" sz="4400" i="1" dirty="0"/>
              <a:t> </a:t>
            </a:r>
          </a:p>
          <a:p>
            <a:pPr marL="0" indent="0" algn="ctr">
              <a:buNone/>
            </a:pPr>
            <a:r>
              <a:rPr lang="pl-PL" sz="4400" i="1" dirty="0"/>
              <a:t>WŁĄCZ POLSKĘ?</a:t>
            </a:r>
          </a:p>
        </p:txBody>
      </p:sp>
    </p:spTree>
    <p:extLst>
      <p:ext uri="{BB962C8B-B14F-4D97-AF65-F5344CB8AC3E}">
        <p14:creationId xmlns:p14="http://schemas.microsoft.com/office/powerpoint/2010/main" val="353368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FDE7F-5428-4B77-81BF-D1CBAE09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0" dirty="0">
                <a:solidFill>
                  <a:srgbClr val="404040"/>
                </a:solidFill>
                <a:effectLst/>
              </a:rPr>
              <a:t>Projekt „Włącz Polskę” realizowany przez Ośrodek Rozwoju Polskiej Edukacji za Granicą 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74D1C9-73E3-4041-BEF3-724C4709A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Efektem projektu jest </a:t>
            </a:r>
            <a:r>
              <a:rPr lang="pl-PL" b="0" i="0" u="none" strike="noStrike" dirty="0">
                <a:solidFill>
                  <a:srgbClr val="056FC1"/>
                </a:solidFill>
                <a:effectLst/>
                <a:latin typeface="verdana" panose="020B0604030504040204" pitchFamily="34" charset="0"/>
                <a:hlinkClick r:id="rId2"/>
              </a:rPr>
              <a:t>podręcznik internetowy „Włącz Polskę!”</a:t>
            </a:r>
            <a:r>
              <a:rPr lang="pl-PL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, z którego mogą korzystać bezpłatnie uczniowie na całym świecie.</a:t>
            </a:r>
          </a:p>
          <a:p>
            <a:pPr algn="just"/>
            <a:r>
              <a:rPr lang="pl-PL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Na platformie</a:t>
            </a:r>
            <a:r>
              <a:rPr lang="pl-PL" b="0" i="0" u="none" strike="noStrike" dirty="0">
                <a:solidFill>
                  <a:srgbClr val="056FC1"/>
                </a:solidFill>
                <a:effectLst/>
                <a:latin typeface="verdana" panose="020B0604030504040204" pitchFamily="34" charset="0"/>
                <a:hlinkClick r:id="rId2"/>
              </a:rPr>
              <a:t> www.wlaczpolske.pl</a:t>
            </a:r>
            <a:r>
              <a:rPr lang="pl-PL" b="0" i="0" dirty="0">
                <a:solidFill>
                  <a:srgbClr val="404040"/>
                </a:solidFill>
                <a:effectLst/>
                <a:latin typeface="verdana" panose="020B0604030504040204" pitchFamily="34" charset="0"/>
              </a:rPr>
              <a:t> zgromadzono ponad 1000 krótkich jednostek treściowych – materiałów nazwanych „atomami”. Każdy atom to materiał do nauki, zawierający czytankę i/lub zadanie/-a do samodzielnego wykonania przez ucznia. Dostępne materiały obejmują nauczanie wczesnoszkolne, język polski, wiedzę o Polsce oraz historii i geografię Polski.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072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7CE88D-5206-48CD-AE74-102281177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MISJA ORPEGU</a:t>
            </a:r>
            <a:br>
              <a:rPr lang="pl-PL" dirty="0"/>
            </a:br>
            <a:r>
              <a:rPr lang="pl-PL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Ośrodek Rozwoju Polskiej Edukacji za Granicą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90E312-A070-4924-BAC7-83619C0851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Kształtowanie i podtrzymywanie poczucia tożsamości narodowej wśród Polonii i Polaków żyjących poza granicami kraju poprzez: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Nauczanie dzieci i młodzieży języka polskiego, historii i kultury w języku polskim ułatwiające im ewentualny powrót do polskiego systemu edukacji.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Krzewienie tradycji i kultury polskiej.</a:t>
            </a:r>
          </a:p>
          <a:p>
            <a:pPr marR="0" algn="l"/>
            <a:r>
              <a:rPr lang="pl-PL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Metodyczne i merytoryczne wspomaganie nauczycieli uczących języka polskiego. </a:t>
            </a:r>
          </a:p>
          <a:p>
            <a:endParaRPr lang="pl-PL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4152BCFF-7133-4303-9CD9-AFC3B6D9D205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162" r="8726" b="1692"/>
          <a:stretch/>
        </p:blipFill>
        <p:spPr bwMode="auto">
          <a:xfrm>
            <a:off x="7275808" y="2017713"/>
            <a:ext cx="2920408" cy="344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352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E50D3F8E-50F6-4764-A99A-D0A37AA9CAAC}"/>
              </a:ext>
            </a:extLst>
          </p:cNvPr>
          <p:cNvSpPr txBox="1"/>
          <p:nvPr/>
        </p:nvSpPr>
        <p:spPr>
          <a:xfrm>
            <a:off x="437322" y="185530"/>
            <a:ext cx="108667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/>
            <a:endParaRPr lang="pl-PL" b="0" i="0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/>
            <a:endParaRPr lang="pl-P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/>
            <a:endParaRPr lang="pl-P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/>
            <a:endParaRPr lang="pl-P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/>
            <a:endParaRPr lang="pl-P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R="0" algn="l"/>
            <a:endParaRPr lang="pl-PL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C7FA14-26CA-43E4-B674-17FBD18DF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11414" r="16521" b="35839"/>
          <a:stretch/>
        </p:blipFill>
        <p:spPr>
          <a:xfrm>
            <a:off x="5883966" y="2307204"/>
            <a:ext cx="5870712" cy="246800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F9189CF-0781-44A2-8FAE-AFB70441A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39" y="110232"/>
            <a:ext cx="1643914" cy="12812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47D8468-3F00-4462-97B8-32741BB3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     Czym między innymi zajmuje się orpeg</a:t>
            </a:r>
            <a:br>
              <a:rPr lang="pl-PL" dirty="0"/>
            </a:br>
            <a:r>
              <a:rPr lang="pl-PL" dirty="0"/>
              <a:t>I JAK SZKOŁY POLONIJNE MOGĄ Z TEGO KORZYSTAĆ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9FAF1F0-57E3-4A0D-B2E3-BA80E129F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617" y="2010878"/>
            <a:ext cx="4929809" cy="4661592"/>
          </a:xfrm>
        </p:spPr>
        <p:txBody>
          <a:bodyPr>
            <a:normAutofit fontScale="70000" lnSpcReduction="20000"/>
          </a:bodyPr>
          <a:lstStyle/>
          <a:p>
            <a:r>
              <a:rPr lang="pl-PL" sz="2600" b="0" i="0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Przekazywaniem podręczników i pomocy dydaktycznych do organizacji społecznych zarejestrowanych za granicą oraz innych ośrodków i placówek organizujących za granicą nauczanie języka polskiego </a:t>
            </a:r>
            <a:r>
              <a:rPr lang="pl-PL" sz="2600" b="0" i="0" strike="noStrike" baseline="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http://www.orpeg.pl/index.php/podreczniki</a:t>
            </a:r>
            <a:endParaRPr lang="pl-PL" sz="2600" b="0" i="0" strike="noStrike" baseline="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600" b="0" i="0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Organizowaniem doskonalenia zawodowego przez </a:t>
            </a:r>
            <a:r>
              <a:rPr lang="pl-PL" sz="2600" b="1" i="1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Polonijne Centrum Nauczycielskie (PCN)</a:t>
            </a:r>
            <a:r>
              <a:rPr lang="pl-PL" sz="2600" b="0" i="0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(on-line, stacjonarnie) oraz udzielaniem wsparcia metodycznego nauczycielom pracującym wśród Polonii i Polaków zamieszkałych za granicą</a:t>
            </a:r>
            <a:r>
              <a:rPr lang="pl-PL" sz="2600" b="1" i="1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600" b="0" i="0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Prowadzenie bazy danych dotyczących szkół na portalu: „Polska Szkoła”.</a:t>
            </a:r>
          </a:p>
          <a:p>
            <a:pPr marL="0" indent="0">
              <a:buNone/>
            </a:pPr>
            <a:endParaRPr lang="pl-PL" b="0" i="0" strike="noStrike" baseline="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469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07830C-43D7-4E01-B46C-3476DD75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700142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333333"/>
                </a:solidFill>
                <a:effectLst/>
                <a:latin typeface="Plantin"/>
              </a:rPr>
              <a:t>Poradnik użytkownika </a:t>
            </a:r>
            <a:br>
              <a:rPr lang="pl-PL" b="1" dirty="0">
                <a:solidFill>
                  <a:srgbClr val="333333"/>
                </a:solidFill>
                <a:effectLst/>
                <a:latin typeface="Plantin"/>
              </a:rPr>
            </a:br>
            <a:r>
              <a:rPr lang="pl-PL" b="1" dirty="0">
                <a:solidFill>
                  <a:srgbClr val="333333"/>
                </a:solidFill>
                <a:effectLst/>
                <a:latin typeface="Plantin"/>
              </a:rPr>
              <a:t>podręcznika internetowego „Włącz Polskę!”</a:t>
            </a:r>
            <a:br>
              <a:rPr lang="pl-PL" b="1" dirty="0">
                <a:solidFill>
                  <a:srgbClr val="333333"/>
                </a:solidFill>
                <a:effectLst/>
                <a:latin typeface="Plantin"/>
              </a:rPr>
            </a:b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07CC68-4BAE-489D-8D14-0170FCFDE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2067340"/>
            <a:ext cx="10866782" cy="3399006"/>
          </a:xfrm>
        </p:spPr>
        <p:txBody>
          <a:bodyPr>
            <a:normAutofit fontScale="85000" lnSpcReduction="20000"/>
          </a:bodyPr>
          <a:lstStyle/>
          <a:p>
            <a:r>
              <a:rPr lang="pl-PL" b="0" i="0" dirty="0">
                <a:solidFill>
                  <a:srgbClr val="565656"/>
                </a:solidFill>
                <a:effectLst/>
                <a:latin typeface="Apolonia"/>
              </a:rPr>
              <a:t>Podręcznik internetowy „Włącz Polskę!” to zbiór zasobów edukacyjnych stworzonych do budowy podręczników dla uczniów szkół polskich na całym świecie. Strona internetowa </a:t>
            </a:r>
            <a:r>
              <a:rPr lang="pl-PL" b="1" i="0" dirty="0">
                <a:solidFill>
                  <a:schemeClr val="accent3">
                    <a:lumMod val="50000"/>
                  </a:schemeClr>
                </a:solidFill>
                <a:effectLst/>
                <a:latin typeface="Apolonia"/>
              </a:rPr>
              <a:t>www.wlaczpolske.pl</a:t>
            </a:r>
            <a:r>
              <a:rPr lang="pl-PL" b="0" i="0" dirty="0">
                <a:solidFill>
                  <a:srgbClr val="565656"/>
                </a:solidFill>
                <a:effectLst/>
                <a:latin typeface="Apolonia"/>
              </a:rPr>
              <a:t>, na której znajduje się podręcznik, jest narzędziem pozwalającym tworzyć zindywidualizowane zestawy treści dostosowane do wieku i poziomu znajomości języka polskiego uczniów. </a:t>
            </a:r>
          </a:p>
          <a:p>
            <a:r>
              <a:rPr lang="pl-PL" b="0" i="0" dirty="0">
                <a:solidFill>
                  <a:srgbClr val="565656"/>
                </a:solidFill>
                <a:effectLst/>
                <a:latin typeface="Apolonia"/>
              </a:rPr>
              <a:t>Dostępne materiały obejmują nauczanie wczesnoszkolne, język polski, wiedzę o Polsce oraz historię i geografię Polski.</a:t>
            </a:r>
          </a:p>
          <a:p>
            <a:r>
              <a:rPr lang="pl-PL" b="0" i="0" dirty="0">
                <a:solidFill>
                  <a:srgbClr val="565656"/>
                </a:solidFill>
                <a:effectLst/>
                <a:latin typeface="Apolonia"/>
              </a:rPr>
              <a:t>Dostęp do zasobów jest otwarty (nie wymaga logowania) i nieodpłatny. Każdy użytkownik ma prawo je powielać, kopiować, dystrybuować i zapisywać w formie pliku PDF na własnym komputerze.</a:t>
            </a:r>
          </a:p>
          <a:p>
            <a:r>
              <a:rPr lang="pl-PL" dirty="0">
                <a:solidFill>
                  <a:srgbClr val="565656"/>
                </a:solidFill>
                <a:latin typeface="Apolonia"/>
              </a:rPr>
              <a:t>M</a:t>
            </a:r>
            <a:r>
              <a:rPr lang="pl-PL" b="0" i="0" dirty="0">
                <a:solidFill>
                  <a:srgbClr val="565656"/>
                </a:solidFill>
                <a:effectLst/>
                <a:latin typeface="Apolonia"/>
              </a:rPr>
              <a:t>ateriały dostępne na stronie udostępniane są w formie licznych minimalnych zestawów treści, tzw. atomów. Każdy atom można dowolnie łączyć z innymi tworząc podręcznik dostosowany do realizowanego programu nauczania. Podręcznik może składać się z wielu atomów ze wszystkich przedmiotów oraz poziomów językowych i wiekowych.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849865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1262</TotalTime>
  <Words>839</Words>
  <Application>Microsoft Office PowerPoint</Application>
  <PresentationFormat>Panoramiczny</PresentationFormat>
  <Paragraphs>79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7" baseType="lpstr">
      <vt:lpstr>Apolonia</vt:lpstr>
      <vt:lpstr>Arial</vt:lpstr>
      <vt:lpstr>Calibri</vt:lpstr>
      <vt:lpstr>Garamond</vt:lpstr>
      <vt:lpstr>Gill Sans MT</vt:lpstr>
      <vt:lpstr>MentiText</vt:lpstr>
      <vt:lpstr>Montserrat</vt:lpstr>
      <vt:lpstr>Plantin</vt:lpstr>
      <vt:lpstr>Times New Roman</vt:lpstr>
      <vt:lpstr>verdana</vt:lpstr>
      <vt:lpstr>Galeria</vt:lpstr>
      <vt:lpstr>AGNIESZKA MATYS</vt:lpstr>
      <vt:lpstr>PRELEGENTKA Agnieszka Matys-Foley</vt:lpstr>
      <vt:lpstr>POZNAJMY SIĘ NA CZACIE!</vt:lpstr>
      <vt:lpstr>MENTIMETER GDZIE SZUKASZ INSPIRACJI DO ZAJĘĆ?</vt:lpstr>
      <vt:lpstr>Odgadnij te słowa</vt:lpstr>
      <vt:lpstr>Projekt „Włącz Polskę” realizowany przez Ośrodek Rozwoju Polskiej Edukacji za Granicą </vt:lpstr>
      <vt:lpstr>MISJA ORPEGU Ośrodek Rozwoju Polskiej Edukacji za Granicą </vt:lpstr>
      <vt:lpstr>     Czym między innymi zajmuje się orpeg I JAK SZKOŁY POLONIJNE MOGĄ Z TEGO KORZYSTAĆ</vt:lpstr>
      <vt:lpstr>Poradnik użytkownika  podręcznika internetowego „Włącz Polskę!” </vt:lpstr>
      <vt:lpstr>www.wlaczpolske.pl  WIRTUALNA PODRÓŻ PO PORTALU</vt:lpstr>
      <vt:lpstr>Prezentacja programu PowerPoint</vt:lpstr>
      <vt:lpstr>Prezentacja programu PowerPoint</vt:lpstr>
      <vt:lpstr>PORTAL Włącz Polskę!  GOTOWE ZESTAWY MATERIAŁÓW EDUKACYJNYCH + PROGRAMY NAUCZNIA</vt:lpstr>
      <vt:lpstr>Prezentacja programu PowerPoint</vt:lpstr>
      <vt:lpstr>Prezentacja programu PowerPoint</vt:lpstr>
      <vt:lpstr>JAK SZUKAĆ POJEDYNCZYCH KART PRACY NA PORTALU WŁĄCZ POLSKĘ?</vt:lpstr>
      <vt:lpstr>Prezentacja programu PowerPoint</vt:lpstr>
      <vt:lpstr>Program „rok polski” dla dzieci W WIEKU 7-8 lat </vt:lpstr>
      <vt:lpstr>Praca z tekstem</vt:lpstr>
      <vt:lpstr>NOWA ODSŁONA PLATFORMY WŁĄCZ POLSKĘ</vt:lpstr>
      <vt:lpstr>POLECAMY RÓWNIEŻ!!!</vt:lpstr>
      <vt:lpstr>Prezentacja programu PowerPoint</vt:lpstr>
      <vt:lpstr>https://www.youtube.com/watch?v=BaEq7gik9Dk          RODZICU, WŁĄCZ POLSKĘ!  https://www.youtube.com/watch?v=qKZStJusFcg&amp;feature=youtu.be    LOKOMOTYWA-WŁĄCZ POLSKĘ! </vt:lpstr>
      <vt:lpstr>Podsumowanie  i zaświadczenia  o szkoleniu</vt:lpstr>
      <vt:lpstr>ZADANIE ZAJAWKA…</vt:lpstr>
      <vt:lpstr>Dziękujemy za uwagę! Czas na pytania.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AGNIESZKA MATYS</dc:title>
  <dc:creator>Marianna Brzozowska</dc:creator>
  <cp:lastModifiedBy>Marianna Brzozowska</cp:lastModifiedBy>
  <cp:revision>72</cp:revision>
  <dcterms:created xsi:type="dcterms:W3CDTF">2020-08-26T15:49:59Z</dcterms:created>
  <dcterms:modified xsi:type="dcterms:W3CDTF">2020-09-01T19:45:39Z</dcterms:modified>
</cp:coreProperties>
</file>