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4" r:id="rId1"/>
  </p:sldMasterIdLst>
  <p:notesMasterIdLst>
    <p:notesMasterId r:id="rId115"/>
  </p:notesMasterIdLst>
  <p:sldIdLst>
    <p:sldId id="306" r:id="rId2"/>
    <p:sldId id="257" r:id="rId3"/>
    <p:sldId id="307" r:id="rId4"/>
    <p:sldId id="376" r:id="rId5"/>
    <p:sldId id="377" r:id="rId6"/>
    <p:sldId id="380" r:id="rId7"/>
    <p:sldId id="378" r:id="rId8"/>
    <p:sldId id="381" r:id="rId9"/>
    <p:sldId id="310" r:id="rId10"/>
    <p:sldId id="382" r:id="rId11"/>
    <p:sldId id="429" r:id="rId12"/>
    <p:sldId id="421" r:id="rId13"/>
    <p:sldId id="394" r:id="rId14"/>
    <p:sldId id="433" r:id="rId15"/>
    <p:sldId id="430" r:id="rId16"/>
    <p:sldId id="446" r:id="rId17"/>
    <p:sldId id="431" r:id="rId18"/>
    <p:sldId id="395" r:id="rId19"/>
    <p:sldId id="396" r:id="rId20"/>
    <p:sldId id="434" r:id="rId21"/>
    <p:sldId id="435" r:id="rId22"/>
    <p:sldId id="436" r:id="rId23"/>
    <p:sldId id="442" r:id="rId24"/>
    <p:sldId id="437" r:id="rId25"/>
    <p:sldId id="438" r:id="rId26"/>
    <p:sldId id="439" r:id="rId27"/>
    <p:sldId id="440" r:id="rId28"/>
    <p:sldId id="445" r:id="rId29"/>
    <p:sldId id="383" r:id="rId30"/>
    <p:sldId id="400" r:id="rId31"/>
    <p:sldId id="401" r:id="rId32"/>
    <p:sldId id="418" r:id="rId33"/>
    <p:sldId id="402" r:id="rId34"/>
    <p:sldId id="419" r:id="rId35"/>
    <p:sldId id="403" r:id="rId36"/>
    <p:sldId id="404" r:id="rId37"/>
    <p:sldId id="405" r:id="rId38"/>
    <p:sldId id="406" r:id="rId39"/>
    <p:sldId id="407" r:id="rId40"/>
    <p:sldId id="408" r:id="rId41"/>
    <p:sldId id="411" r:id="rId42"/>
    <p:sldId id="409" r:id="rId43"/>
    <p:sldId id="412" r:id="rId44"/>
    <p:sldId id="413" r:id="rId45"/>
    <p:sldId id="415" r:id="rId46"/>
    <p:sldId id="414" r:id="rId47"/>
    <p:sldId id="416" r:id="rId48"/>
    <p:sldId id="417" r:id="rId49"/>
    <p:sldId id="422" r:id="rId50"/>
    <p:sldId id="423" r:id="rId51"/>
    <p:sldId id="424" r:id="rId52"/>
    <p:sldId id="425" r:id="rId53"/>
    <p:sldId id="426" r:id="rId54"/>
    <p:sldId id="427" r:id="rId55"/>
    <p:sldId id="428" r:id="rId56"/>
    <p:sldId id="384" r:id="rId57"/>
    <p:sldId id="397" r:id="rId58"/>
    <p:sldId id="455" r:id="rId59"/>
    <p:sldId id="398" r:id="rId60"/>
    <p:sldId id="459" r:id="rId61"/>
    <p:sldId id="399" r:id="rId62"/>
    <p:sldId id="456" r:id="rId63"/>
    <p:sldId id="447" r:id="rId64"/>
    <p:sldId id="457" r:id="rId65"/>
    <p:sldId id="448" r:id="rId66"/>
    <p:sldId id="452" r:id="rId67"/>
    <p:sldId id="453" r:id="rId68"/>
    <p:sldId id="454" r:id="rId69"/>
    <p:sldId id="503" r:id="rId70"/>
    <p:sldId id="458" r:id="rId71"/>
    <p:sldId id="449" r:id="rId72"/>
    <p:sldId id="460" r:id="rId73"/>
    <p:sldId id="450" r:id="rId74"/>
    <p:sldId id="451" r:id="rId75"/>
    <p:sldId id="385" r:id="rId76"/>
    <p:sldId id="461" r:id="rId77"/>
    <p:sldId id="462" r:id="rId78"/>
    <p:sldId id="463" r:id="rId79"/>
    <p:sldId id="464" r:id="rId80"/>
    <p:sldId id="465" r:id="rId81"/>
    <p:sldId id="468" r:id="rId82"/>
    <p:sldId id="504" r:id="rId83"/>
    <p:sldId id="469" r:id="rId84"/>
    <p:sldId id="470" r:id="rId85"/>
    <p:sldId id="471" r:id="rId86"/>
    <p:sldId id="472" r:id="rId87"/>
    <p:sldId id="473" r:id="rId88"/>
    <p:sldId id="474" r:id="rId89"/>
    <p:sldId id="475" r:id="rId90"/>
    <p:sldId id="477" r:id="rId91"/>
    <p:sldId id="476" r:id="rId92"/>
    <p:sldId id="479" r:id="rId93"/>
    <p:sldId id="480" r:id="rId94"/>
    <p:sldId id="481" r:id="rId95"/>
    <p:sldId id="482" r:id="rId96"/>
    <p:sldId id="483" r:id="rId97"/>
    <p:sldId id="485" r:id="rId98"/>
    <p:sldId id="505" r:id="rId99"/>
    <p:sldId id="484" r:id="rId100"/>
    <p:sldId id="488" r:id="rId101"/>
    <p:sldId id="489" r:id="rId102"/>
    <p:sldId id="490" r:id="rId103"/>
    <p:sldId id="491" r:id="rId104"/>
    <p:sldId id="492" r:id="rId105"/>
    <p:sldId id="478" r:id="rId106"/>
    <p:sldId id="493" r:id="rId107"/>
    <p:sldId id="494" r:id="rId108"/>
    <p:sldId id="496" r:id="rId109"/>
    <p:sldId id="497" r:id="rId110"/>
    <p:sldId id="498" r:id="rId111"/>
    <p:sldId id="499" r:id="rId112"/>
    <p:sldId id="500" r:id="rId113"/>
    <p:sldId id="283" r:id="rId11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E6037B8-720F-4925-B6F6-966D7487AD8F}">
  <a:tblStyle styleId="{AE6037B8-720F-4925-B6F6-966D7487AD8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700"/>
    <p:restoredTop sz="94609"/>
  </p:normalViewPr>
  <p:slideViewPr>
    <p:cSldViewPr snapToGrid="0" snapToObjects="1">
      <p:cViewPr varScale="1">
        <p:scale>
          <a:sx n="85" d="100"/>
          <a:sy n="85" d="100"/>
        </p:scale>
        <p:origin x="1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271501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80360d04b_0_9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780360d04b_0_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3728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74e0427b6d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74e0427b6d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3492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74e0427b6d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74e0427b6d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161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399321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780360d04b_0_1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780360d04b_0_1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7621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712575" y="536925"/>
            <a:ext cx="7719000" cy="5649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712575" y="1235088"/>
            <a:ext cx="7719000" cy="3371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p:nvPr/>
        </p:nvSpPr>
        <p:spPr>
          <a:xfrm>
            <a:off x="8431575" y="567100"/>
            <a:ext cx="712500" cy="387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p:nvPr/>
        </p:nvSpPr>
        <p:spPr>
          <a:xfrm>
            <a:off x="2749275" y="0"/>
            <a:ext cx="63948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7"/>
          <p:cNvSpPr txBox="1">
            <a:spLocks noGrp="1"/>
          </p:cNvSpPr>
          <p:nvPr>
            <p:ph type="title"/>
          </p:nvPr>
        </p:nvSpPr>
        <p:spPr>
          <a:xfrm>
            <a:off x="4803825" y="1109900"/>
            <a:ext cx="3395700" cy="564900"/>
          </a:xfrm>
          <a:prstGeom prst="rect">
            <a:avLst/>
          </a:prstGeom>
          <a:noFill/>
        </p:spPr>
        <p:txBody>
          <a:bodyPr spcFirstLastPara="1" wrap="square" lIns="91425" tIns="91425" rIns="91425" bIns="91425" anchor="ctr" anchorCtr="0">
            <a:noAutofit/>
          </a:bodyPr>
          <a:lstStyle>
            <a:lvl1pPr lvl="0" algn="ctr">
              <a:spcBef>
                <a:spcPts val="0"/>
              </a:spcBef>
              <a:spcAft>
                <a:spcPts val="0"/>
              </a:spcAft>
              <a:buClr>
                <a:schemeClr val="accent5"/>
              </a:buClr>
              <a:buSzPts val="3000"/>
              <a:buNone/>
              <a:defRPr>
                <a:solidFill>
                  <a:schemeClr val="accent5"/>
                </a:solidFill>
              </a:defRPr>
            </a:lvl1pPr>
            <a:lvl2pPr lvl="1" algn="ctr">
              <a:spcBef>
                <a:spcPts val="0"/>
              </a:spcBef>
              <a:spcAft>
                <a:spcPts val="0"/>
              </a:spcAft>
              <a:buClr>
                <a:schemeClr val="accent5"/>
              </a:buClr>
              <a:buSzPts val="3000"/>
              <a:buNone/>
              <a:defRPr sz="3000">
                <a:solidFill>
                  <a:schemeClr val="accent5"/>
                </a:solidFill>
              </a:defRPr>
            </a:lvl2pPr>
            <a:lvl3pPr lvl="2" algn="ctr">
              <a:spcBef>
                <a:spcPts val="0"/>
              </a:spcBef>
              <a:spcAft>
                <a:spcPts val="0"/>
              </a:spcAft>
              <a:buClr>
                <a:schemeClr val="accent5"/>
              </a:buClr>
              <a:buSzPts val="3000"/>
              <a:buNone/>
              <a:defRPr sz="3000">
                <a:solidFill>
                  <a:schemeClr val="accent5"/>
                </a:solidFill>
              </a:defRPr>
            </a:lvl3pPr>
            <a:lvl4pPr lvl="3" algn="ctr">
              <a:spcBef>
                <a:spcPts val="0"/>
              </a:spcBef>
              <a:spcAft>
                <a:spcPts val="0"/>
              </a:spcAft>
              <a:buClr>
                <a:schemeClr val="accent5"/>
              </a:buClr>
              <a:buSzPts val="3000"/>
              <a:buNone/>
              <a:defRPr sz="3000">
                <a:solidFill>
                  <a:schemeClr val="accent5"/>
                </a:solidFill>
              </a:defRPr>
            </a:lvl4pPr>
            <a:lvl5pPr lvl="4" algn="ctr">
              <a:spcBef>
                <a:spcPts val="0"/>
              </a:spcBef>
              <a:spcAft>
                <a:spcPts val="0"/>
              </a:spcAft>
              <a:buClr>
                <a:schemeClr val="accent5"/>
              </a:buClr>
              <a:buSzPts val="3000"/>
              <a:buNone/>
              <a:defRPr sz="3000">
                <a:solidFill>
                  <a:schemeClr val="accent5"/>
                </a:solidFill>
              </a:defRPr>
            </a:lvl5pPr>
            <a:lvl6pPr lvl="5" algn="ctr">
              <a:spcBef>
                <a:spcPts val="0"/>
              </a:spcBef>
              <a:spcAft>
                <a:spcPts val="0"/>
              </a:spcAft>
              <a:buClr>
                <a:schemeClr val="accent5"/>
              </a:buClr>
              <a:buSzPts val="3000"/>
              <a:buNone/>
              <a:defRPr sz="3000">
                <a:solidFill>
                  <a:schemeClr val="accent5"/>
                </a:solidFill>
              </a:defRPr>
            </a:lvl6pPr>
            <a:lvl7pPr lvl="6" algn="ctr">
              <a:spcBef>
                <a:spcPts val="0"/>
              </a:spcBef>
              <a:spcAft>
                <a:spcPts val="0"/>
              </a:spcAft>
              <a:buClr>
                <a:schemeClr val="accent5"/>
              </a:buClr>
              <a:buSzPts val="3000"/>
              <a:buNone/>
              <a:defRPr sz="3000">
                <a:solidFill>
                  <a:schemeClr val="accent5"/>
                </a:solidFill>
              </a:defRPr>
            </a:lvl7pPr>
            <a:lvl8pPr lvl="7" algn="ctr">
              <a:spcBef>
                <a:spcPts val="0"/>
              </a:spcBef>
              <a:spcAft>
                <a:spcPts val="0"/>
              </a:spcAft>
              <a:buClr>
                <a:schemeClr val="accent5"/>
              </a:buClr>
              <a:buSzPts val="3000"/>
              <a:buNone/>
              <a:defRPr sz="3000">
                <a:solidFill>
                  <a:schemeClr val="accent5"/>
                </a:solidFill>
              </a:defRPr>
            </a:lvl8pPr>
            <a:lvl9pPr lvl="8" algn="ctr">
              <a:spcBef>
                <a:spcPts val="0"/>
              </a:spcBef>
              <a:spcAft>
                <a:spcPts val="0"/>
              </a:spcAft>
              <a:buClr>
                <a:schemeClr val="accent5"/>
              </a:buClr>
              <a:buSzPts val="3000"/>
              <a:buNone/>
              <a:defRPr sz="3000">
                <a:solidFill>
                  <a:schemeClr val="accent5"/>
                </a:solidFill>
              </a:defRPr>
            </a:lvl9pPr>
          </a:lstStyle>
          <a:p>
            <a:endParaRPr/>
          </a:p>
        </p:txBody>
      </p:sp>
      <p:sp>
        <p:nvSpPr>
          <p:cNvPr id="33" name="Google Shape;33;p7"/>
          <p:cNvSpPr txBox="1">
            <a:spLocks noGrp="1"/>
          </p:cNvSpPr>
          <p:nvPr>
            <p:ph type="body" idx="1"/>
          </p:nvPr>
        </p:nvSpPr>
        <p:spPr>
          <a:xfrm>
            <a:off x="4803825" y="1840000"/>
            <a:ext cx="3395700" cy="2193600"/>
          </a:xfrm>
          <a:prstGeom prst="rect">
            <a:avLst/>
          </a:prstGeom>
          <a:noFill/>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sz="1800"/>
            </a:lvl1pPr>
            <a:lvl2pPr marL="914400" lvl="1" indent="-342900" algn="ctr">
              <a:spcBef>
                <a:spcPts val="0"/>
              </a:spcBef>
              <a:spcAft>
                <a:spcPts val="0"/>
              </a:spcAft>
              <a:buSzPts val="1800"/>
              <a:buChar char="□"/>
              <a:defRPr sz="1800"/>
            </a:lvl2pPr>
            <a:lvl3pPr marL="1371600" lvl="2" indent="-342900" algn="ctr">
              <a:spcBef>
                <a:spcPts val="0"/>
              </a:spcBef>
              <a:spcAft>
                <a:spcPts val="0"/>
              </a:spcAft>
              <a:buSzPts val="1800"/>
              <a:buChar char="■"/>
              <a:defRPr sz="1800"/>
            </a:lvl3pPr>
            <a:lvl4pPr marL="1828800" lvl="3" indent="-342900" algn="ctr">
              <a:spcBef>
                <a:spcPts val="0"/>
              </a:spcBef>
              <a:spcAft>
                <a:spcPts val="0"/>
              </a:spcAft>
              <a:buSzPts val="1800"/>
              <a:buChar char="□"/>
              <a:defRPr sz="1800"/>
            </a:lvl4pPr>
            <a:lvl5pPr marL="2286000" lvl="4" indent="-342900" algn="ctr">
              <a:spcBef>
                <a:spcPts val="0"/>
              </a:spcBef>
              <a:spcAft>
                <a:spcPts val="0"/>
              </a:spcAft>
              <a:buSzPts val="1800"/>
              <a:buChar char="○"/>
              <a:defRPr sz="1800"/>
            </a:lvl5pPr>
            <a:lvl6pPr marL="2743200" lvl="5" indent="-342900" algn="ctr">
              <a:spcBef>
                <a:spcPts val="0"/>
              </a:spcBef>
              <a:spcAft>
                <a:spcPts val="0"/>
              </a:spcAft>
              <a:buSzPts val="1800"/>
              <a:buChar char="■"/>
              <a:defRPr sz="1800"/>
            </a:lvl6pPr>
            <a:lvl7pPr marL="3200400" lvl="6" indent="-342900" algn="ctr">
              <a:spcBef>
                <a:spcPts val="0"/>
              </a:spcBef>
              <a:spcAft>
                <a:spcPts val="0"/>
              </a:spcAft>
              <a:buSzPts val="1800"/>
              <a:buChar char="●"/>
              <a:defRPr sz="1800"/>
            </a:lvl7pPr>
            <a:lvl8pPr marL="3657600" lvl="7" indent="-342900" algn="ctr">
              <a:spcBef>
                <a:spcPts val="0"/>
              </a:spcBef>
              <a:spcAft>
                <a:spcPts val="0"/>
              </a:spcAft>
              <a:buSzPts val="1800"/>
              <a:buChar char="○"/>
              <a:defRPr sz="1800"/>
            </a:lvl8pPr>
            <a:lvl9pPr marL="4114800" lvl="8" indent="-342900" algn="ctr">
              <a:spcBef>
                <a:spcPts val="0"/>
              </a:spcBef>
              <a:spcAft>
                <a:spcPts val="0"/>
              </a:spcAft>
              <a:buSzPts val="1800"/>
              <a:buChar char="■"/>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712575" y="1233175"/>
            <a:ext cx="3837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712575" y="2803075"/>
            <a:ext cx="3837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572000" y="724075"/>
            <a:ext cx="3859500" cy="36951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p:nvPr/>
        </p:nvSpPr>
        <p:spPr>
          <a:xfrm>
            <a:off x="2064550" y="536925"/>
            <a:ext cx="5014800" cy="4069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0000"/>
              </a:solidFill>
            </a:endParaRPr>
          </a:p>
        </p:txBody>
      </p:sp>
      <p:sp>
        <p:nvSpPr>
          <p:cNvPr id="43" name="Google Shape;43;p10"/>
          <p:cNvSpPr txBox="1">
            <a:spLocks noGrp="1"/>
          </p:cNvSpPr>
          <p:nvPr>
            <p:ph type="body" idx="1"/>
          </p:nvPr>
        </p:nvSpPr>
        <p:spPr>
          <a:xfrm>
            <a:off x="2467000" y="1505400"/>
            <a:ext cx="4209900" cy="1750200"/>
          </a:xfrm>
          <a:prstGeom prst="rect">
            <a:avLst/>
          </a:prstGeom>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2000"/>
              <a:buNone/>
              <a:defRPr sz="2000"/>
            </a:lvl1pPr>
          </a:lstStyle>
          <a:p>
            <a:endParaRPr/>
          </a:p>
        </p:txBody>
      </p:sp>
      <p:sp>
        <p:nvSpPr>
          <p:cNvPr id="44" name="Google Shape;44;p10"/>
          <p:cNvSpPr txBox="1">
            <a:spLocks noGrp="1"/>
          </p:cNvSpPr>
          <p:nvPr>
            <p:ph type="title"/>
          </p:nvPr>
        </p:nvSpPr>
        <p:spPr>
          <a:xfrm>
            <a:off x="2467050" y="3255600"/>
            <a:ext cx="4209900" cy="382500"/>
          </a:xfrm>
          <a:prstGeom prst="rect">
            <a:avLst/>
          </a:prstGeom>
          <a:solidFill>
            <a:schemeClr val="lt1"/>
          </a:solidFill>
        </p:spPr>
        <p:txBody>
          <a:bodyPr spcFirstLastPara="1" wrap="square" lIns="91425" tIns="91425" rIns="91425" bIns="91425" anchor="ctr" anchorCtr="0">
            <a:noAutofit/>
          </a:bodyPr>
          <a:lstStyle>
            <a:lvl1pPr lvl="0" algn="ctr">
              <a:spcBef>
                <a:spcPts val="0"/>
              </a:spcBef>
              <a:spcAft>
                <a:spcPts val="0"/>
              </a:spcAft>
              <a:buNone/>
              <a:defRPr sz="1600">
                <a:solidFill>
                  <a:srgbClr val="FFFFFF"/>
                </a:solidFill>
              </a:defRPr>
            </a:lvl1pPr>
            <a:lvl2pPr lvl="1" algn="ctr">
              <a:spcBef>
                <a:spcPts val="0"/>
              </a:spcBef>
              <a:spcAft>
                <a:spcPts val="0"/>
              </a:spcAft>
              <a:buNone/>
              <a:defRPr sz="1600">
                <a:solidFill>
                  <a:srgbClr val="FFFFFF"/>
                </a:solidFill>
              </a:defRPr>
            </a:lvl2pPr>
            <a:lvl3pPr lvl="2" algn="ctr">
              <a:spcBef>
                <a:spcPts val="0"/>
              </a:spcBef>
              <a:spcAft>
                <a:spcPts val="0"/>
              </a:spcAft>
              <a:buNone/>
              <a:defRPr sz="1600">
                <a:solidFill>
                  <a:srgbClr val="FFFFFF"/>
                </a:solidFill>
              </a:defRPr>
            </a:lvl3pPr>
            <a:lvl4pPr lvl="3" algn="ctr">
              <a:spcBef>
                <a:spcPts val="0"/>
              </a:spcBef>
              <a:spcAft>
                <a:spcPts val="0"/>
              </a:spcAft>
              <a:buNone/>
              <a:defRPr sz="1600">
                <a:solidFill>
                  <a:srgbClr val="FFFFFF"/>
                </a:solidFill>
              </a:defRPr>
            </a:lvl4pPr>
            <a:lvl5pPr lvl="4" algn="ctr">
              <a:spcBef>
                <a:spcPts val="0"/>
              </a:spcBef>
              <a:spcAft>
                <a:spcPts val="0"/>
              </a:spcAft>
              <a:buNone/>
              <a:defRPr sz="1600">
                <a:solidFill>
                  <a:srgbClr val="FFFFFF"/>
                </a:solidFill>
              </a:defRPr>
            </a:lvl5pPr>
            <a:lvl6pPr lvl="5" algn="ctr">
              <a:spcBef>
                <a:spcPts val="0"/>
              </a:spcBef>
              <a:spcAft>
                <a:spcPts val="0"/>
              </a:spcAft>
              <a:buNone/>
              <a:defRPr sz="1600">
                <a:solidFill>
                  <a:srgbClr val="FFFFFF"/>
                </a:solidFill>
              </a:defRPr>
            </a:lvl6pPr>
            <a:lvl7pPr lvl="6" algn="ctr">
              <a:spcBef>
                <a:spcPts val="0"/>
              </a:spcBef>
              <a:spcAft>
                <a:spcPts val="0"/>
              </a:spcAft>
              <a:buNone/>
              <a:defRPr sz="1600">
                <a:solidFill>
                  <a:srgbClr val="FFFFFF"/>
                </a:solidFill>
              </a:defRPr>
            </a:lvl7pPr>
            <a:lvl8pPr lvl="7" algn="ctr">
              <a:spcBef>
                <a:spcPts val="0"/>
              </a:spcBef>
              <a:spcAft>
                <a:spcPts val="0"/>
              </a:spcAft>
              <a:buNone/>
              <a:defRPr sz="1600">
                <a:solidFill>
                  <a:srgbClr val="FFFFFF"/>
                </a:solidFill>
              </a:defRPr>
            </a:lvl8pPr>
            <a:lvl9pPr lvl="8" algn="ctr">
              <a:spcBef>
                <a:spcPts val="0"/>
              </a:spcBef>
              <a:spcAft>
                <a:spcPts val="0"/>
              </a:spcAft>
              <a:buNone/>
              <a:defRPr sz="1600">
                <a:solidFill>
                  <a:srgbClr val="FFFFFF"/>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712500" y="1642988"/>
            <a:ext cx="7719000" cy="13041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FFFFFF"/>
              </a:buClr>
              <a:buSzPts val="10000"/>
              <a:buNone/>
              <a:defRPr sz="10000">
                <a:solidFill>
                  <a:srgbClr val="FFFFFF"/>
                </a:solidFill>
              </a:defRPr>
            </a:lvl1pPr>
            <a:lvl2pPr lvl="1" algn="ctr">
              <a:spcBef>
                <a:spcPts val="0"/>
              </a:spcBef>
              <a:spcAft>
                <a:spcPts val="0"/>
              </a:spcAft>
              <a:buClr>
                <a:srgbClr val="FFFFFF"/>
              </a:buClr>
              <a:buSzPts val="10000"/>
              <a:buNone/>
              <a:defRPr sz="10000">
                <a:solidFill>
                  <a:srgbClr val="FFFFFF"/>
                </a:solidFill>
              </a:defRPr>
            </a:lvl2pPr>
            <a:lvl3pPr lvl="2" algn="ctr">
              <a:spcBef>
                <a:spcPts val="0"/>
              </a:spcBef>
              <a:spcAft>
                <a:spcPts val="0"/>
              </a:spcAft>
              <a:buClr>
                <a:srgbClr val="FFFFFF"/>
              </a:buClr>
              <a:buSzPts val="10000"/>
              <a:buNone/>
              <a:defRPr sz="10000">
                <a:solidFill>
                  <a:srgbClr val="FFFFFF"/>
                </a:solidFill>
              </a:defRPr>
            </a:lvl3pPr>
            <a:lvl4pPr lvl="3" algn="ctr">
              <a:spcBef>
                <a:spcPts val="0"/>
              </a:spcBef>
              <a:spcAft>
                <a:spcPts val="0"/>
              </a:spcAft>
              <a:buClr>
                <a:srgbClr val="FFFFFF"/>
              </a:buClr>
              <a:buSzPts val="10000"/>
              <a:buNone/>
              <a:defRPr sz="10000">
                <a:solidFill>
                  <a:srgbClr val="FFFFFF"/>
                </a:solidFill>
              </a:defRPr>
            </a:lvl4pPr>
            <a:lvl5pPr lvl="4" algn="ctr">
              <a:spcBef>
                <a:spcPts val="0"/>
              </a:spcBef>
              <a:spcAft>
                <a:spcPts val="0"/>
              </a:spcAft>
              <a:buClr>
                <a:srgbClr val="FFFFFF"/>
              </a:buClr>
              <a:buSzPts val="10000"/>
              <a:buNone/>
              <a:defRPr sz="10000">
                <a:solidFill>
                  <a:srgbClr val="FFFFFF"/>
                </a:solidFill>
              </a:defRPr>
            </a:lvl5pPr>
            <a:lvl6pPr lvl="5" algn="ctr">
              <a:spcBef>
                <a:spcPts val="0"/>
              </a:spcBef>
              <a:spcAft>
                <a:spcPts val="0"/>
              </a:spcAft>
              <a:buClr>
                <a:srgbClr val="FFFFFF"/>
              </a:buClr>
              <a:buSzPts val="10000"/>
              <a:buNone/>
              <a:defRPr sz="10000">
                <a:solidFill>
                  <a:srgbClr val="FFFFFF"/>
                </a:solidFill>
              </a:defRPr>
            </a:lvl6pPr>
            <a:lvl7pPr lvl="6" algn="ctr">
              <a:spcBef>
                <a:spcPts val="0"/>
              </a:spcBef>
              <a:spcAft>
                <a:spcPts val="0"/>
              </a:spcAft>
              <a:buClr>
                <a:srgbClr val="FFFFFF"/>
              </a:buClr>
              <a:buSzPts val="10000"/>
              <a:buNone/>
              <a:defRPr sz="10000">
                <a:solidFill>
                  <a:srgbClr val="FFFFFF"/>
                </a:solidFill>
              </a:defRPr>
            </a:lvl7pPr>
            <a:lvl8pPr lvl="7" algn="ctr">
              <a:spcBef>
                <a:spcPts val="0"/>
              </a:spcBef>
              <a:spcAft>
                <a:spcPts val="0"/>
              </a:spcAft>
              <a:buClr>
                <a:srgbClr val="FFFFFF"/>
              </a:buClr>
              <a:buSzPts val="10000"/>
              <a:buNone/>
              <a:defRPr sz="10000">
                <a:solidFill>
                  <a:srgbClr val="FFFFFF"/>
                </a:solidFill>
              </a:defRPr>
            </a:lvl8pPr>
            <a:lvl9pPr lvl="8" algn="ctr">
              <a:spcBef>
                <a:spcPts val="0"/>
              </a:spcBef>
              <a:spcAft>
                <a:spcPts val="0"/>
              </a:spcAft>
              <a:buClr>
                <a:srgbClr val="FFFFFF"/>
              </a:buClr>
              <a:buSzPts val="10000"/>
              <a:buNone/>
              <a:defRPr sz="10000">
                <a:solidFill>
                  <a:srgbClr val="FFFFFF"/>
                </a:solidFill>
              </a:defRPr>
            </a:lvl9pPr>
          </a:lstStyle>
          <a:p>
            <a:r>
              <a:t>xx%</a:t>
            </a:r>
          </a:p>
        </p:txBody>
      </p:sp>
      <p:sp>
        <p:nvSpPr>
          <p:cNvPr id="47" name="Google Shape;47;p11"/>
          <p:cNvSpPr txBox="1">
            <a:spLocks noGrp="1"/>
          </p:cNvSpPr>
          <p:nvPr>
            <p:ph type="body" idx="1"/>
          </p:nvPr>
        </p:nvSpPr>
        <p:spPr>
          <a:xfrm>
            <a:off x="712575" y="3099413"/>
            <a:ext cx="7719000" cy="401100"/>
          </a:xfrm>
          <a:prstGeom prst="rect">
            <a:avLst/>
          </a:prstGeom>
          <a:solidFill>
            <a:schemeClr val="lt1"/>
          </a:solidFill>
        </p:spPr>
        <p:txBody>
          <a:bodyPr spcFirstLastPara="1" wrap="square" lIns="91425" tIns="91425" rIns="91425" bIns="91425" anchor="ctr" anchorCtr="0">
            <a:noAutofit/>
          </a:bodyPr>
          <a:lstStyle>
            <a:lvl1pPr marL="457200" lvl="0" indent="-317500" algn="ctr">
              <a:spcBef>
                <a:spcPts val="0"/>
              </a:spcBef>
              <a:spcAft>
                <a:spcPts val="0"/>
              </a:spcAft>
              <a:buClr>
                <a:srgbClr val="FFFFFF"/>
              </a:buClr>
              <a:buSzPts val="1400"/>
              <a:buChar char="■"/>
              <a:defRPr>
                <a:solidFill>
                  <a:srgbClr val="FFFFFF"/>
                </a:solidFill>
              </a:defRPr>
            </a:lvl1pPr>
            <a:lvl2pPr marL="914400" lvl="1" indent="-317500" algn="ctr">
              <a:spcBef>
                <a:spcPts val="0"/>
              </a:spcBef>
              <a:spcAft>
                <a:spcPts val="0"/>
              </a:spcAft>
              <a:buClr>
                <a:srgbClr val="FFFFFF"/>
              </a:buClr>
              <a:buSzPts val="1400"/>
              <a:buChar char="□"/>
              <a:defRPr>
                <a:solidFill>
                  <a:srgbClr val="FFFFFF"/>
                </a:solidFill>
              </a:defRPr>
            </a:lvl2pPr>
            <a:lvl3pPr marL="1371600" lvl="2" indent="-317500" algn="ctr">
              <a:spcBef>
                <a:spcPts val="0"/>
              </a:spcBef>
              <a:spcAft>
                <a:spcPts val="0"/>
              </a:spcAft>
              <a:buClr>
                <a:srgbClr val="FFFFFF"/>
              </a:buClr>
              <a:buSzPts val="1400"/>
              <a:buChar char="■"/>
              <a:defRPr>
                <a:solidFill>
                  <a:srgbClr val="FFFFFF"/>
                </a:solidFill>
              </a:defRPr>
            </a:lvl3pPr>
            <a:lvl4pPr marL="1828800" lvl="3" indent="-317500" algn="ctr">
              <a:spcBef>
                <a:spcPts val="0"/>
              </a:spcBef>
              <a:spcAft>
                <a:spcPts val="0"/>
              </a:spcAft>
              <a:buClr>
                <a:srgbClr val="FFFFFF"/>
              </a:buClr>
              <a:buSzPts val="1400"/>
              <a:buChar char="□"/>
              <a:defRPr>
                <a:solidFill>
                  <a:srgbClr val="FFFFFF"/>
                </a:solidFill>
              </a:defRPr>
            </a:lvl4pPr>
            <a:lvl5pPr marL="2286000" lvl="4" indent="-317500" algn="ctr">
              <a:spcBef>
                <a:spcPts val="0"/>
              </a:spcBef>
              <a:spcAft>
                <a:spcPts val="0"/>
              </a:spcAft>
              <a:buClr>
                <a:srgbClr val="FFFFFF"/>
              </a:buClr>
              <a:buSzPts val="1400"/>
              <a:buChar char="○"/>
              <a:defRPr>
                <a:solidFill>
                  <a:srgbClr val="FFFFFF"/>
                </a:solidFill>
              </a:defRPr>
            </a:lvl5pPr>
            <a:lvl6pPr marL="2743200" lvl="5" indent="-317500" algn="ctr">
              <a:spcBef>
                <a:spcPts val="0"/>
              </a:spcBef>
              <a:spcAft>
                <a:spcPts val="0"/>
              </a:spcAft>
              <a:buClr>
                <a:srgbClr val="FFFFFF"/>
              </a:buClr>
              <a:buSzPts val="1400"/>
              <a:buChar char="■"/>
              <a:defRPr>
                <a:solidFill>
                  <a:srgbClr val="FFFFFF"/>
                </a:solidFill>
              </a:defRPr>
            </a:lvl6pPr>
            <a:lvl7pPr marL="3200400" lvl="6" indent="-317500" algn="ctr">
              <a:spcBef>
                <a:spcPts val="0"/>
              </a:spcBef>
              <a:spcAft>
                <a:spcPts val="0"/>
              </a:spcAft>
              <a:buClr>
                <a:srgbClr val="FFFFFF"/>
              </a:buClr>
              <a:buSzPts val="1400"/>
              <a:buChar char="●"/>
              <a:defRPr>
                <a:solidFill>
                  <a:srgbClr val="FFFFFF"/>
                </a:solidFill>
              </a:defRPr>
            </a:lvl7pPr>
            <a:lvl8pPr marL="3657600" lvl="7" indent="-317500" algn="ctr">
              <a:spcBef>
                <a:spcPts val="0"/>
              </a:spcBef>
              <a:spcAft>
                <a:spcPts val="0"/>
              </a:spcAft>
              <a:buClr>
                <a:srgbClr val="FFFFFF"/>
              </a:buClr>
              <a:buSzPts val="1400"/>
              <a:buChar char="○"/>
              <a:defRPr>
                <a:solidFill>
                  <a:srgbClr val="FFFFFF"/>
                </a:solidFill>
              </a:defRPr>
            </a:lvl8pPr>
            <a:lvl9pPr marL="4114800" lvl="8" indent="-317500" algn="ctr">
              <a:spcBef>
                <a:spcPts val="0"/>
              </a:spcBef>
              <a:spcAft>
                <a:spcPts val="0"/>
              </a:spcAft>
              <a:buClr>
                <a:srgbClr val="FFFFFF"/>
              </a:buClr>
              <a:buSzPts val="1400"/>
              <a:buChar char="■"/>
              <a:defRPr>
                <a:solidFill>
                  <a:srgbClr val="FFFFFF"/>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3">
    <p:bg>
      <p:bgPr>
        <a:solidFill>
          <a:schemeClr val="dk1"/>
        </a:solidFill>
        <a:effectLst/>
      </p:bgPr>
    </p:bg>
    <p:spTree>
      <p:nvGrpSpPr>
        <p:cNvPr id="1" name="Shape 4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2575" y="536925"/>
            <a:ext cx="7719000" cy="5649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12575" y="1235088"/>
            <a:ext cx="7719000" cy="3371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1pPr>
            <a:lvl2pPr marL="914400" lvl="1"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2pPr>
            <a:lvl3pPr marL="1371600" lvl="2"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3pPr>
            <a:lvl4pPr marL="1828800" lvl="3"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4pPr>
            <a:lvl5pPr marL="2286000" lvl="4"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5pPr>
            <a:lvl6pPr marL="2743200" lvl="5"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marL="3200400" lvl="6"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marL="3657600" lvl="7"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marL="4114800" lvl="8"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3" r:id="rId2"/>
    <p:sldLayoutId id="2147483655" r:id="rId3"/>
    <p:sldLayoutId id="2147483656" r:id="rId4"/>
    <p:sldLayoutId id="2147483657" r:id="rId5"/>
    <p:sldLayoutId id="2147483658" r:id="rId6"/>
    <p:sldLayoutId id="214748365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os="449">
          <p15:clr>
            <a:srgbClr val="EA4335"/>
          </p15:clr>
        </p15:guide>
        <p15:guide id="4" pos="5311">
          <p15:clr>
            <a:srgbClr val="EA4335"/>
          </p15:clr>
        </p15:guide>
        <p15:guide id="5" orient="horz" pos="1620">
          <p15:clr>
            <a:srgbClr val="EA4335"/>
          </p15:clr>
        </p15:guide>
        <p15:guide id="6" orient="horz" pos="340">
          <p15:clr>
            <a:srgbClr val="EA4335"/>
          </p15:clr>
        </p15:guide>
        <p15:guide id="7" orient="horz">
          <p15:clr>
            <a:srgbClr val="EA4335"/>
          </p15:clr>
        </p15:guide>
        <p15:guide id="8" orient="horz" pos="2897">
          <p15:clr>
            <a:srgbClr val="EA4335"/>
          </p15:clr>
        </p15:guide>
        <p15:guide id="9" orient="horz" pos="3237">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tiff"/><Relationship Id="rId7" Type="http://schemas.openxmlformats.org/officeDocument/2006/relationships/image" Target="../media/image6.tiff"/><Relationship Id="rId12" Type="http://schemas.openxmlformats.org/officeDocument/2006/relationships/image" Target="../media/image11.jpg"/><Relationship Id="rId2" Type="http://schemas.openxmlformats.org/officeDocument/2006/relationships/image" Target="../media/image1.tiff"/><Relationship Id="rId1" Type="http://schemas.openxmlformats.org/officeDocument/2006/relationships/slideLayout" Target="../slideLayouts/slideLayout5.xml"/><Relationship Id="rId6" Type="http://schemas.openxmlformats.org/officeDocument/2006/relationships/image" Target="../media/image5.tiff"/><Relationship Id="rId11" Type="http://schemas.openxmlformats.org/officeDocument/2006/relationships/image" Target="../media/image10.png"/><Relationship Id="rId5" Type="http://schemas.openxmlformats.org/officeDocument/2006/relationships/image" Target="../media/image4.tiff"/><Relationship Id="rId10" Type="http://schemas.openxmlformats.org/officeDocument/2006/relationships/image" Target="../media/image9.jpg"/><Relationship Id="rId4" Type="http://schemas.openxmlformats.org/officeDocument/2006/relationships/image" Target="../media/image3.tiff"/><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hyperlink" Target="https://edukacja.ipn.gov.pl/edu/konkursy-i-projekty/wyszynskiego-i-wojtyly" TargetMode="Externa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hyperlink" Target="https://www.youtube.com/watch?v=-FLUPDww3R4" TargetMode="Externa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m87mwWPmC5c" TargetMode="External"/><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youtube.com/watch?v=gOZ4ThL7UJo"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kdG_RaLMZaQ" TargetMode="External"/><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Js4QkeuJhE0"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hyperlink" Target="https://www.youtube.com/watch?v=1T_U9HFrUKU" TargetMode="Externa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hyperlink" Target="https://1.bp.blogspot.com/--V6Kfu_EUmU/Wu3haLru7hI/AAAAAAAAAe8/FKTO2dEnK2AerLOehYogo6RH2YMCztJLgCLcBGAs/s1600/mem3.jpg" TargetMode="External"/><Relationship Id="rId4" Type="http://schemas.openxmlformats.org/officeDocument/2006/relationships/image" Target="../media/image84.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hyperlink" Target="https://www.youtube.com/watch?time_continue=82&amp;v=Patm_eu02ow&amp;feature=emb_logo" TargetMode="Externa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95128" y="1073572"/>
            <a:ext cx="4995081" cy="2214283"/>
          </a:xfrm>
        </p:spPr>
        <p:txBody>
          <a:bodyPr/>
          <a:lstStyle/>
          <a:p>
            <a:pPr algn="l"/>
            <a:r>
              <a:rPr lang="en-US" sz="1800" dirty="0" err="1"/>
              <a:t>Podróże</a:t>
            </a:r>
            <a:r>
              <a:rPr lang="en-US" sz="1800" dirty="0"/>
              <a:t> Jana </a:t>
            </a:r>
            <a:r>
              <a:rPr lang="en-US" sz="1800" dirty="0" err="1"/>
              <a:t>Pawła</a:t>
            </a:r>
            <a:r>
              <a:rPr lang="en-US" sz="1800" dirty="0"/>
              <a:t> II. </a:t>
            </a:r>
            <a:r>
              <a:rPr lang="en-US" sz="1800" dirty="0" err="1"/>
              <a:t>Historia</a:t>
            </a:r>
            <a:r>
              <a:rPr lang="en-US" sz="1800" dirty="0"/>
              <a:t>. </a:t>
            </a:r>
            <a:r>
              <a:rPr lang="en-US" sz="1800" dirty="0" err="1"/>
              <a:t>Drogi</a:t>
            </a:r>
            <a:r>
              <a:rPr lang="en-US" sz="1800" dirty="0"/>
              <a:t> do </a:t>
            </a:r>
            <a:r>
              <a:rPr lang="en-US" sz="1800" dirty="0" err="1"/>
              <a:t>wolności</a:t>
            </a:r>
            <a:r>
              <a:rPr lang="en-US" sz="1800" dirty="0"/>
              <a:t>. </a:t>
            </a:r>
            <a:r>
              <a:rPr lang="en-US" sz="1800" dirty="0" err="1"/>
              <a:t>Tolerancyjny</a:t>
            </a:r>
            <a:r>
              <a:rPr lang="en-US" sz="1800" dirty="0"/>
              <a:t> </a:t>
            </a:r>
            <a:r>
              <a:rPr lang="en-US" sz="1800" dirty="0" err="1"/>
              <a:t>jak</a:t>
            </a:r>
            <a:r>
              <a:rPr lang="en-US" sz="1800" dirty="0"/>
              <a:t> </a:t>
            </a:r>
            <a:r>
              <a:rPr lang="en-US" sz="1800" dirty="0" err="1"/>
              <a:t>Polak</a:t>
            </a:r>
            <a:r>
              <a:rPr lang="en-US" sz="1800" dirty="0"/>
              <a:t>. Rzeczpospolita </a:t>
            </a:r>
            <a:r>
              <a:rPr lang="en-US" sz="1800" dirty="0" err="1"/>
              <a:t>wielokulturowa</a:t>
            </a:r>
            <a:r>
              <a:rPr lang="en-US" sz="1800" dirty="0"/>
              <a:t> </a:t>
            </a:r>
            <a:r>
              <a:rPr lang="en-US" sz="1800" dirty="0" err="1"/>
              <a:t>i</a:t>
            </a:r>
            <a:r>
              <a:rPr lang="en-US" sz="1800" dirty="0"/>
              <a:t> </a:t>
            </a:r>
            <a:r>
              <a:rPr lang="en-US" sz="1800" dirty="0" err="1"/>
              <a:t>wielojęzyczna</a:t>
            </a:r>
            <a:r>
              <a:rPr lang="en-US" sz="1800" dirty="0"/>
              <a:t>. </a:t>
            </a:r>
            <a:br>
              <a:rPr lang="en-US" sz="1800" dirty="0"/>
            </a:br>
            <a:r>
              <a:rPr lang="en-US" sz="1800" dirty="0" err="1"/>
              <a:t>Lekcje</a:t>
            </a:r>
            <a:r>
              <a:rPr lang="en-US" sz="1800" dirty="0"/>
              <a:t> </a:t>
            </a:r>
            <a:r>
              <a:rPr lang="en-US" sz="1800" dirty="0" err="1"/>
              <a:t>dla</a:t>
            </a:r>
            <a:r>
              <a:rPr lang="en-US" sz="1800" dirty="0"/>
              <a:t> </a:t>
            </a:r>
            <a:r>
              <a:rPr lang="en-US" sz="1800" dirty="0" err="1"/>
              <a:t>klas</a:t>
            </a:r>
            <a:r>
              <a:rPr lang="en-US" sz="1800" dirty="0"/>
              <a:t> 4-8 </a:t>
            </a:r>
            <a:r>
              <a:rPr lang="en-US" sz="1800" dirty="0" err="1"/>
              <a:t>oraz</a:t>
            </a:r>
            <a:r>
              <a:rPr lang="en-US" sz="1800" dirty="0"/>
              <a:t> </a:t>
            </a:r>
            <a:r>
              <a:rPr lang="en-US" sz="1800" dirty="0" err="1"/>
              <a:t>liceum</a:t>
            </a:r>
            <a:r>
              <a:rPr lang="en-US" sz="1800" dirty="0"/>
              <a:t> </a:t>
            </a:r>
            <a:r>
              <a:rPr lang="en-US" sz="1800" dirty="0" err="1"/>
              <a:t>poświęcone</a:t>
            </a:r>
            <a:r>
              <a:rPr lang="en-US" sz="1800" dirty="0"/>
              <a:t> </a:t>
            </a:r>
            <a:r>
              <a:rPr lang="en-US" sz="1800" dirty="0" err="1"/>
              <a:t>patronom</a:t>
            </a:r>
            <a:r>
              <a:rPr lang="en-US" sz="1800" dirty="0"/>
              <a:t> 2020 </a:t>
            </a:r>
            <a:r>
              <a:rPr lang="en-US" sz="1800" dirty="0" err="1"/>
              <a:t>roku</a:t>
            </a:r>
            <a:r>
              <a:rPr lang="en-US" sz="1800" dirty="0"/>
              <a:t> </a:t>
            </a:r>
            <a:r>
              <a:rPr lang="en-US" sz="1800" dirty="0" err="1"/>
              <a:t>oraz</a:t>
            </a:r>
            <a:r>
              <a:rPr lang="en-US" sz="1800" dirty="0"/>
              <a:t> </a:t>
            </a:r>
            <a:r>
              <a:rPr lang="en-US" sz="1800" dirty="0" err="1"/>
              <a:t>rocznicowym</a:t>
            </a:r>
            <a:r>
              <a:rPr lang="en-US" sz="1800" dirty="0"/>
              <a:t> </a:t>
            </a:r>
            <a:r>
              <a:rPr lang="en-US" sz="1800" dirty="0" err="1"/>
              <a:t>wydarzeniom</a:t>
            </a:r>
            <a:r>
              <a:rPr lang="en-US" sz="1800" dirty="0"/>
              <a:t> </a:t>
            </a:r>
            <a:r>
              <a:rPr lang="en-US" sz="1800" dirty="0" err="1"/>
              <a:t>historycznym</a:t>
            </a:r>
            <a:r>
              <a:rPr lang="en-US" sz="1800" dirty="0"/>
              <a:t>.</a:t>
            </a:r>
          </a:p>
        </p:txBody>
      </p:sp>
      <p:pic>
        <p:nvPicPr>
          <p:cNvPr id="3" name="Picture 2"/>
          <p:cNvPicPr>
            <a:picLocks noChangeAspect="1"/>
          </p:cNvPicPr>
          <p:nvPr/>
        </p:nvPicPr>
        <p:blipFill>
          <a:blip r:embed="rId2"/>
          <a:stretch>
            <a:fillRect/>
          </a:stretch>
        </p:blipFill>
        <p:spPr>
          <a:xfrm>
            <a:off x="1214597" y="4682617"/>
            <a:ext cx="716192" cy="331104"/>
          </a:xfrm>
          <a:prstGeom prst="rect">
            <a:avLst/>
          </a:prstGeom>
        </p:spPr>
      </p:pic>
      <p:pic>
        <p:nvPicPr>
          <p:cNvPr id="4" name="Picture 3"/>
          <p:cNvPicPr>
            <a:picLocks noChangeAspect="1"/>
          </p:cNvPicPr>
          <p:nvPr/>
        </p:nvPicPr>
        <p:blipFill>
          <a:blip r:embed="rId3"/>
          <a:stretch>
            <a:fillRect/>
          </a:stretch>
        </p:blipFill>
        <p:spPr>
          <a:xfrm>
            <a:off x="2274588" y="4727316"/>
            <a:ext cx="759163" cy="241706"/>
          </a:xfrm>
          <a:prstGeom prst="rect">
            <a:avLst/>
          </a:prstGeom>
        </p:spPr>
      </p:pic>
      <p:pic>
        <p:nvPicPr>
          <p:cNvPr id="5" name="Picture 4"/>
          <p:cNvPicPr>
            <a:picLocks noChangeAspect="1"/>
          </p:cNvPicPr>
          <p:nvPr/>
        </p:nvPicPr>
        <p:blipFill>
          <a:blip r:embed="rId4"/>
          <a:stretch>
            <a:fillRect/>
          </a:stretch>
        </p:blipFill>
        <p:spPr>
          <a:xfrm>
            <a:off x="3377550" y="4700590"/>
            <a:ext cx="656387" cy="298656"/>
          </a:xfrm>
          <a:prstGeom prst="rect">
            <a:avLst/>
          </a:prstGeom>
        </p:spPr>
      </p:pic>
      <p:pic>
        <p:nvPicPr>
          <p:cNvPr id="6" name="Picture 5"/>
          <p:cNvPicPr>
            <a:picLocks noChangeAspect="1"/>
          </p:cNvPicPr>
          <p:nvPr/>
        </p:nvPicPr>
        <p:blipFill>
          <a:blip r:embed="rId5"/>
          <a:stretch>
            <a:fillRect/>
          </a:stretch>
        </p:blipFill>
        <p:spPr>
          <a:xfrm>
            <a:off x="4495043" y="4692840"/>
            <a:ext cx="644205" cy="296334"/>
          </a:xfrm>
          <a:prstGeom prst="rect">
            <a:avLst/>
          </a:prstGeom>
        </p:spPr>
      </p:pic>
      <p:pic>
        <p:nvPicPr>
          <p:cNvPr id="9" name="Picture 8"/>
          <p:cNvPicPr>
            <a:picLocks noChangeAspect="1"/>
          </p:cNvPicPr>
          <p:nvPr/>
        </p:nvPicPr>
        <p:blipFill>
          <a:blip r:embed="rId6"/>
          <a:stretch>
            <a:fillRect/>
          </a:stretch>
        </p:blipFill>
        <p:spPr>
          <a:xfrm>
            <a:off x="7028968" y="4633725"/>
            <a:ext cx="1462973" cy="372835"/>
          </a:xfrm>
          <a:prstGeom prst="rect">
            <a:avLst/>
          </a:prstGeom>
        </p:spPr>
      </p:pic>
      <p:pic>
        <p:nvPicPr>
          <p:cNvPr id="10" name="Picture 9"/>
          <p:cNvPicPr>
            <a:picLocks noChangeAspect="1"/>
          </p:cNvPicPr>
          <p:nvPr/>
        </p:nvPicPr>
        <p:blipFill>
          <a:blip r:embed="rId7"/>
          <a:stretch>
            <a:fillRect/>
          </a:stretch>
        </p:blipFill>
        <p:spPr>
          <a:xfrm>
            <a:off x="512356" y="4170212"/>
            <a:ext cx="827135" cy="286543"/>
          </a:xfrm>
          <a:prstGeom prst="rect">
            <a:avLst/>
          </a:prstGeom>
        </p:spPr>
      </p:pic>
      <p:pic>
        <p:nvPicPr>
          <p:cNvPr id="11" name="Picture 10"/>
          <p:cNvPicPr>
            <a:picLocks noChangeAspect="1"/>
          </p:cNvPicPr>
          <p:nvPr/>
        </p:nvPicPr>
        <p:blipFill>
          <a:blip r:embed="rId8"/>
          <a:stretch>
            <a:fillRect/>
          </a:stretch>
        </p:blipFill>
        <p:spPr>
          <a:xfrm>
            <a:off x="512356" y="4559882"/>
            <a:ext cx="268377" cy="498415"/>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7437" y="4662615"/>
            <a:ext cx="357819" cy="356785"/>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9182" y="4696939"/>
            <a:ext cx="448311" cy="316782"/>
          </a:xfrm>
          <a:prstGeom prst="rect">
            <a:avLst/>
          </a:prstGeom>
        </p:spPr>
      </p:pic>
      <p:sp>
        <p:nvSpPr>
          <p:cNvPr id="14" name="TextBox 13"/>
          <p:cNvSpPr txBox="1"/>
          <p:nvPr/>
        </p:nvSpPr>
        <p:spPr>
          <a:xfrm>
            <a:off x="1316422" y="4264102"/>
            <a:ext cx="4617318" cy="253916"/>
          </a:xfrm>
          <a:prstGeom prst="rect">
            <a:avLst/>
          </a:prstGeom>
          <a:noFill/>
        </p:spPr>
        <p:txBody>
          <a:bodyPr wrap="square" rtlCol="0">
            <a:spAutoFit/>
          </a:bodyPr>
          <a:lstStyle/>
          <a:p>
            <a:r>
              <a:rPr lang="pl-PL" sz="1050" dirty="0">
                <a:solidFill>
                  <a:schemeClr val="accent5"/>
                </a:solidFill>
              </a:rPr>
              <a:t>Wydarzenie finansowane ze środków Ministerstwa Edukacji Narodowej</a:t>
            </a:r>
          </a:p>
        </p:txBody>
      </p:sp>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3232" y="143554"/>
            <a:ext cx="3716923" cy="930018"/>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94300" y="763698"/>
            <a:ext cx="3949700" cy="3164824"/>
          </a:xfrm>
          <a:prstGeom prst="rect">
            <a:avLst/>
          </a:prstGeom>
        </p:spPr>
      </p:pic>
      <p:sp>
        <p:nvSpPr>
          <p:cNvPr id="2" name="Text Placeholder 1"/>
          <p:cNvSpPr>
            <a:spLocks noGrp="1"/>
          </p:cNvSpPr>
          <p:nvPr>
            <p:ph type="body" idx="1"/>
          </p:nvPr>
        </p:nvSpPr>
        <p:spPr>
          <a:xfrm>
            <a:off x="426866" y="3381745"/>
            <a:ext cx="4536194" cy="400546"/>
          </a:xfrm>
        </p:spPr>
        <p:txBody>
          <a:bodyPr/>
          <a:lstStyle/>
          <a:p>
            <a:pPr marL="139700" indent="0" algn="l">
              <a:buNone/>
            </a:pPr>
            <a:r>
              <a:rPr lang="pl-PL" dirty="0"/>
              <a:t>Prelegent: Tomasz </a:t>
            </a:r>
            <a:r>
              <a:rPr lang="pl-PL" dirty="0" err="1"/>
              <a:t>Bastkowski</a:t>
            </a:r>
            <a:endParaRPr lang="pl-PL" dirty="0"/>
          </a:p>
        </p:txBody>
      </p:sp>
    </p:spTree>
    <p:extLst>
      <p:ext uri="{BB962C8B-B14F-4D97-AF65-F5344CB8AC3E}">
        <p14:creationId xmlns:p14="http://schemas.microsoft.com/office/powerpoint/2010/main" val="914306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497180" y="1906965"/>
            <a:ext cx="5637910" cy="1750200"/>
          </a:xfrm>
        </p:spPr>
        <p:txBody>
          <a:bodyPr/>
          <a:lstStyle/>
          <a:p>
            <a:r>
              <a:rPr lang="en-US" sz="2400" b="1" dirty="0"/>
              <a:t> </a:t>
            </a:r>
          </a:p>
          <a:p>
            <a:r>
              <a:rPr lang="en-US" sz="2400" b="1" dirty="0" err="1"/>
              <a:t>Przekrój</a:t>
            </a:r>
            <a:r>
              <a:rPr lang="en-US" sz="2400" b="1" dirty="0"/>
              <a:t> </a:t>
            </a:r>
            <a:r>
              <a:rPr lang="en-US" sz="2400" b="1" dirty="0" err="1"/>
              <a:t>społeczny</a:t>
            </a:r>
            <a:r>
              <a:rPr lang="en-US" sz="2400" b="1" dirty="0"/>
              <a:t>, </a:t>
            </a:r>
            <a:r>
              <a:rPr lang="en-US" sz="2400" b="1" dirty="0" err="1"/>
              <a:t>religijny</a:t>
            </a:r>
            <a:r>
              <a:rPr lang="en-US" sz="2400" b="1" dirty="0"/>
              <a:t> </a:t>
            </a:r>
          </a:p>
          <a:p>
            <a:r>
              <a:rPr lang="en-US" sz="2400" b="1" dirty="0" err="1"/>
              <a:t>i</a:t>
            </a:r>
            <a:r>
              <a:rPr lang="en-US" sz="2400" b="1" dirty="0"/>
              <a:t> </a:t>
            </a:r>
            <a:r>
              <a:rPr lang="en-US" sz="2400" b="1" dirty="0" err="1"/>
              <a:t>wielonarodowy</a:t>
            </a:r>
            <a:r>
              <a:rPr lang="en-US" sz="2400" b="1" dirty="0"/>
              <a:t>, </a:t>
            </a:r>
            <a:r>
              <a:rPr lang="en-US" sz="2400" b="1" dirty="0" err="1"/>
              <a:t>wielokulturowy</a:t>
            </a:r>
            <a:endParaRPr lang="en-US" sz="2400" b="1" dirty="0"/>
          </a:p>
          <a:p>
            <a:r>
              <a:rPr lang="en-US" sz="2400" b="1" dirty="0"/>
              <a:t> II </a:t>
            </a:r>
            <a:r>
              <a:rPr lang="en-US" sz="2400" b="1" dirty="0" err="1"/>
              <a:t>Rzeczpospolitej</a:t>
            </a:r>
            <a:r>
              <a:rPr lang="en-US" sz="2400" b="1" dirty="0"/>
              <a:t>.</a:t>
            </a:r>
            <a:r>
              <a:rPr lang="pl-PL" sz="2400" b="1" dirty="0"/>
              <a:t> </a:t>
            </a:r>
          </a:p>
          <a:p>
            <a:endParaRPr lang="pl-PL" sz="2400" b="1" dirty="0"/>
          </a:p>
          <a:p>
            <a:endParaRPr lang="pl-PL" sz="2400" b="1" dirty="0"/>
          </a:p>
        </p:txBody>
      </p:sp>
      <p:sp>
        <p:nvSpPr>
          <p:cNvPr id="3" name="Title 2"/>
          <p:cNvSpPr>
            <a:spLocks noGrp="1"/>
          </p:cNvSpPr>
          <p:nvPr>
            <p:ph type="title"/>
          </p:nvPr>
        </p:nvSpPr>
        <p:spPr>
          <a:xfrm>
            <a:off x="263236" y="872837"/>
            <a:ext cx="8562109" cy="1144964"/>
          </a:xfrm>
        </p:spPr>
        <p:txBody>
          <a:bodyPr/>
          <a:lstStyle/>
          <a:p>
            <a:r>
              <a:rPr lang="en-US" sz="3200" dirty="0"/>
              <a:t>PANEL  HISTORYCZNY</a:t>
            </a:r>
            <a:endParaRPr lang="pl-PL" sz="3200" dirty="0"/>
          </a:p>
        </p:txBody>
      </p:sp>
    </p:spTree>
    <p:extLst>
      <p:ext uri="{BB962C8B-B14F-4D97-AF65-F5344CB8AC3E}">
        <p14:creationId xmlns:p14="http://schemas.microsoft.com/office/powerpoint/2010/main" val="1803090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l-PL" dirty="0"/>
              <a:t>Konkurs IPN</a:t>
            </a:r>
            <a:br>
              <a:rPr lang="en-US" dirty="0"/>
            </a:br>
            <a:endParaRPr lang="pl-PL" dirty="0"/>
          </a:p>
        </p:txBody>
      </p:sp>
      <p:sp>
        <p:nvSpPr>
          <p:cNvPr id="5" name="Text Placeholder 4"/>
          <p:cNvSpPr>
            <a:spLocks noGrp="1"/>
          </p:cNvSpPr>
          <p:nvPr>
            <p:ph type="body" idx="1"/>
          </p:nvPr>
        </p:nvSpPr>
        <p:spPr/>
        <p:txBody>
          <a:bodyPr/>
          <a:lstStyle/>
          <a:p>
            <a:pPr marL="139700" indent="0">
              <a:buNone/>
            </a:pPr>
            <a:r>
              <a:rPr lang="pl-PL" dirty="0"/>
              <a:t> </a:t>
            </a:r>
            <a:endParaRPr lang="en-US" dirty="0"/>
          </a:p>
          <a:p>
            <a:pPr marL="139700" indent="0">
              <a:buNone/>
            </a:pPr>
            <a:r>
              <a:rPr lang="pl-PL" u="sng" dirty="0">
                <a:hlinkClick r:id="rId2"/>
              </a:rPr>
              <a:t>https://edukacja.ipn.gov.pl/edu/konkursy-i-projekty/wyszynskiego-i-wojtyly</a:t>
            </a:r>
            <a:endParaRPr lang="en-US" dirty="0"/>
          </a:p>
          <a:p>
            <a:pPr marL="139700" indent="0">
              <a:buNone/>
            </a:pPr>
            <a:r>
              <a:rPr lang="pl-PL" dirty="0"/>
              <a:t> </a:t>
            </a:r>
            <a:endParaRPr lang="en-US" dirty="0"/>
          </a:p>
          <a:p>
            <a:pPr marL="139700" indent="0">
              <a:buNone/>
            </a:pPr>
            <a:r>
              <a:rPr lang="pl-PL" b="1" dirty="0"/>
              <a:t>Wyszyńskiego i Wojtyły gramatyka życia</a:t>
            </a:r>
            <a:endParaRPr lang="en-US" dirty="0"/>
          </a:p>
          <a:p>
            <a:pPr marL="139700" indent="0">
              <a:buNone/>
            </a:pPr>
            <a:endParaRPr lang="pl-PL" dirty="0"/>
          </a:p>
          <a:p>
            <a:pPr marL="139700" indent="0">
              <a:buNone/>
            </a:pPr>
            <a:r>
              <a:rPr lang="pl-PL" dirty="0"/>
              <a:t>Stefan Wyszyński w czasie II wojny światowej był kapłanem Armii Krajowej, został prymasem Polski w 1948 r. Dzięki jego niezłomnej postawie wobec  komunistów i pokorze wobec Boga Kościół pokazał swoją siłę i dawał nadzieję Polakom w trudnych chwilach. Karol Wojtyła był arcybiskupem krakowskim o niezwykłej charyzmie i sile ducha. W 1978 r. został głową Kościoła powszechnego i jako Jan Paweł II wprowadził świat w nowe tysiąclecie. Spuścizną po obu kapłanach są liczne teksty i homilie zawierające podstawową prawdę: „Bóg, jest miłością, prawdą i życiem”. </a:t>
            </a:r>
            <a:r>
              <a:rPr lang="pl-PL" b="1" dirty="0"/>
              <a:t>Konkurs polega na napisaniu eseju lub opowiadania inspirowanego nauką i tekstami obu wybitnych Polaków. Skierowany jest do uczniów szkół ponadpodstawowych</a:t>
            </a:r>
            <a:endParaRPr lang="en-US" dirty="0"/>
          </a:p>
          <a:p>
            <a:pPr marL="139700" indent="0">
              <a:buNone/>
            </a:pPr>
            <a:endParaRPr lang="pl-PL" dirty="0"/>
          </a:p>
          <a:p>
            <a:pPr marL="139700" indent="0">
              <a:buNone/>
            </a:pPr>
            <a:r>
              <a:rPr lang="pl-PL" dirty="0"/>
              <a:t>Artur Kolęda | </a:t>
            </a:r>
            <a:r>
              <a:rPr lang="pl-PL" dirty="0" err="1"/>
              <a:t>artur.kolęda@ipn.gov.pl</a:t>
            </a:r>
            <a:endParaRPr lang="en-US" dirty="0"/>
          </a:p>
          <a:p>
            <a:endParaRPr lang="pl-PL" dirty="0"/>
          </a:p>
        </p:txBody>
      </p:sp>
    </p:spTree>
    <p:extLst>
      <p:ext uri="{BB962C8B-B14F-4D97-AF65-F5344CB8AC3E}">
        <p14:creationId xmlns:p14="http://schemas.microsoft.com/office/powerpoint/2010/main" val="10743617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1"/>
          <p:cNvPicPr/>
          <p:nvPr/>
        </p:nvPicPr>
        <p:blipFill rotWithShape="1">
          <a:blip r:embed="rId2"/>
          <a:srcRect l="8597" t="17055" r="31548" b="7371"/>
          <a:stretch/>
        </p:blipFill>
        <p:spPr bwMode="auto">
          <a:xfrm>
            <a:off x="2715491" y="2326112"/>
            <a:ext cx="3948546" cy="2803250"/>
          </a:xfrm>
          <a:prstGeom prst="rect">
            <a:avLst/>
          </a:prstGeom>
          <a:ln>
            <a:noFill/>
          </a:ln>
          <a:extLst>
            <a:ext uri="{53640926-AAD7-44D8-BBD7-CCE9431645EC}">
              <a14:shadowObscured xmlns:a14="http://schemas.microsoft.com/office/drawing/2010/main"/>
            </a:ext>
          </a:extLst>
        </p:spPr>
      </p:pic>
      <p:sp>
        <p:nvSpPr>
          <p:cNvPr id="7" name="Title 6"/>
          <p:cNvSpPr>
            <a:spLocks noGrp="1"/>
          </p:cNvSpPr>
          <p:nvPr>
            <p:ph type="title"/>
          </p:nvPr>
        </p:nvSpPr>
        <p:spPr>
          <a:xfrm>
            <a:off x="560174" y="589561"/>
            <a:ext cx="9996989" cy="564900"/>
          </a:xfrm>
        </p:spPr>
        <p:txBody>
          <a:bodyPr/>
          <a:lstStyle/>
          <a:p>
            <a:r>
              <a:rPr lang="pl-PL" sz="2400" dirty="0"/>
              <a:t>Temat lekcji: _ _    _ _ _ _    _    _ _ _ _ _      _ _ _ _ _     _ _?</a:t>
            </a:r>
            <a:br>
              <a:rPr lang="en-US" sz="2400" dirty="0"/>
            </a:br>
            <a:endParaRPr lang="pl-PL" sz="2400" dirty="0"/>
          </a:p>
        </p:txBody>
      </p:sp>
      <p:sp>
        <p:nvSpPr>
          <p:cNvPr id="8" name="Text Placeholder 7"/>
          <p:cNvSpPr>
            <a:spLocks noGrp="1"/>
          </p:cNvSpPr>
          <p:nvPr>
            <p:ph type="body" idx="1"/>
          </p:nvPr>
        </p:nvSpPr>
        <p:spPr/>
        <p:txBody>
          <a:bodyPr/>
          <a:lstStyle/>
          <a:p>
            <a:pPr marL="139700" indent="0">
              <a:buNone/>
            </a:pPr>
            <a:r>
              <a:rPr lang="pl-PL" sz="1600" dirty="0"/>
              <a:t>Rekin</a:t>
            </a:r>
            <a:endParaRPr lang="en-US" sz="1600" dirty="0"/>
          </a:p>
          <a:p>
            <a:pPr marL="139700" indent="0">
              <a:buNone/>
            </a:pPr>
            <a:r>
              <a:rPr lang="pl-PL" sz="1600" dirty="0"/>
              <a:t>Jeden z uczniów podchodzi do tablicy i wypełnia luki, pozostali po kolei odgadują litery, jakie mogą się kryć pod nieznanym hasłem. Błędna odpowiedź  to spadek w dół, coraz bliżej krwiożerczego rekina…</a:t>
            </a:r>
            <a:endParaRPr lang="en-US" sz="1600" dirty="0"/>
          </a:p>
          <a:p>
            <a:pPr marL="139700" indent="0">
              <a:buNone/>
            </a:pPr>
            <a:endParaRPr lang="pl-PL" sz="1600" dirty="0"/>
          </a:p>
          <a:p>
            <a:pPr marL="139700" indent="0">
              <a:buNone/>
            </a:pPr>
            <a:r>
              <a:rPr lang="pl-PL" sz="1600" dirty="0"/>
              <a:t>Czy uda się odgadnąć temat zanim zaatakuje nas </a:t>
            </a:r>
            <a:r>
              <a:rPr lang="pl-PL" sz="1600" b="1" dirty="0"/>
              <a:t>rekin</a:t>
            </a:r>
            <a:r>
              <a:rPr lang="pl-PL" sz="1600" dirty="0"/>
              <a:t>? 😊</a:t>
            </a:r>
            <a:endParaRPr lang="en-US" sz="1600" dirty="0"/>
          </a:p>
          <a:p>
            <a:pPr marL="139700" indent="0">
              <a:buNone/>
            </a:pPr>
            <a:endParaRPr lang="pl-PL" sz="1600" dirty="0"/>
          </a:p>
        </p:txBody>
      </p:sp>
    </p:spTree>
    <p:extLst>
      <p:ext uri="{BB962C8B-B14F-4D97-AF65-F5344CB8AC3E}">
        <p14:creationId xmlns:p14="http://schemas.microsoft.com/office/powerpoint/2010/main" val="9013391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l-PL" dirty="0"/>
              <a:t>Temat: CO WIEM O JANIE PAWLE II?</a:t>
            </a:r>
            <a:endParaRPr lang="en-US" dirty="0"/>
          </a:p>
        </p:txBody>
      </p:sp>
      <p:sp>
        <p:nvSpPr>
          <p:cNvPr id="5" name="Text Placeholder 4"/>
          <p:cNvSpPr>
            <a:spLocks noGrp="1"/>
          </p:cNvSpPr>
          <p:nvPr>
            <p:ph type="body" idx="1"/>
          </p:nvPr>
        </p:nvSpPr>
        <p:spPr>
          <a:xfrm>
            <a:off x="882835" y="1415197"/>
            <a:ext cx="7378480" cy="3371400"/>
          </a:xfrm>
        </p:spPr>
        <p:txBody>
          <a:bodyPr/>
          <a:lstStyle/>
          <a:p>
            <a:pPr marL="139700" indent="0">
              <a:lnSpc>
                <a:spcPct val="150000"/>
              </a:lnSpc>
              <a:buNone/>
            </a:pPr>
            <a:r>
              <a:rPr lang="pl-PL" sz="1600" dirty="0"/>
              <a:t>Nauczyciel prezentuje materiały przybliżające sylwetkę Jana Pawła II piosenkę Magdy Anioł, pt. </a:t>
            </a:r>
            <a:r>
              <a:rPr lang="pl-PL" sz="1600" i="1" dirty="0"/>
              <a:t>Lolek</a:t>
            </a:r>
            <a:r>
              <a:rPr lang="pl-PL" sz="1600" dirty="0"/>
              <a:t> i tekst </a:t>
            </a:r>
            <a:r>
              <a:rPr lang="pl-PL" sz="1600" i="1" dirty="0"/>
              <a:t>Życie Jana Pawła II</a:t>
            </a:r>
            <a:r>
              <a:rPr lang="pl-PL" sz="1600" dirty="0"/>
              <a:t> w celu przeprowadzenia teleturnieju </a:t>
            </a:r>
            <a:r>
              <a:rPr lang="pl-PL" sz="1600" i="1" dirty="0"/>
              <a:t>JEDEN Z DZIESIĘCIU </a:t>
            </a:r>
            <a:r>
              <a:rPr lang="pl-PL" sz="1600" dirty="0"/>
              <a:t>i zabawy zdobytą wiedzą. (utrwalanie, emocje, urozmaicenie)</a:t>
            </a:r>
            <a:endParaRPr lang="en-US" sz="1600" dirty="0"/>
          </a:p>
          <a:p>
            <a:pPr marL="139700" indent="0">
              <a:lnSpc>
                <a:spcPct val="150000"/>
              </a:lnSpc>
              <a:buNone/>
            </a:pPr>
            <a:r>
              <a:rPr lang="pl-PL" sz="1600" dirty="0"/>
              <a:t> </a:t>
            </a:r>
            <a:endParaRPr lang="en-US" sz="1600" dirty="0"/>
          </a:p>
          <a:p>
            <a:pPr marL="139700" indent="0">
              <a:lnSpc>
                <a:spcPct val="150000"/>
              </a:lnSpc>
              <a:buNone/>
            </a:pPr>
            <a:r>
              <a:rPr lang="pl-PL" sz="1600" dirty="0"/>
              <a:t>Rapowana biografia Jana Pawła.</a:t>
            </a:r>
            <a:endParaRPr lang="en-US" sz="1600" dirty="0"/>
          </a:p>
          <a:p>
            <a:pPr marL="139700" indent="0">
              <a:lnSpc>
                <a:spcPct val="150000"/>
              </a:lnSpc>
              <a:buNone/>
            </a:pPr>
            <a:r>
              <a:rPr lang="pl-PL" sz="1200" dirty="0">
                <a:effectLst/>
                <a:ea typeface="Calibri" panose="020F0502020204030204" pitchFamily="34" charset="0"/>
                <a:cs typeface="Times New Roman" panose="02020603050405020304" pitchFamily="18" charset="0"/>
              </a:rPr>
              <a:t>Nauczyciel wysyła uczniom kartę pracy, włącza utwór 2x, uczniowie słuchając uzupełniają luki w tekście na swoich komputerach.</a:t>
            </a:r>
            <a:endParaRPr lang="pl-PL" sz="1600" u="sng" dirty="0">
              <a:hlinkClick r:id="rId2"/>
            </a:endParaRPr>
          </a:p>
          <a:p>
            <a:pPr marL="139700" indent="0">
              <a:lnSpc>
                <a:spcPct val="150000"/>
              </a:lnSpc>
              <a:buNone/>
            </a:pPr>
            <a:r>
              <a:rPr lang="pl-PL" sz="1600" u="sng" dirty="0">
                <a:hlinkClick r:id="rId2"/>
              </a:rPr>
              <a:t>https://www.youtube.com/watch?v=-FLUPDww3R4</a:t>
            </a:r>
            <a:endParaRPr lang="en-US" sz="1600" dirty="0"/>
          </a:p>
          <a:p>
            <a:pPr marL="139700" indent="0">
              <a:buNone/>
            </a:pPr>
            <a:endParaRPr lang="pl-PL" sz="1600" dirty="0"/>
          </a:p>
        </p:txBody>
      </p:sp>
    </p:spTree>
    <p:extLst>
      <p:ext uri="{BB962C8B-B14F-4D97-AF65-F5344CB8AC3E}">
        <p14:creationId xmlns:p14="http://schemas.microsoft.com/office/powerpoint/2010/main" val="11199619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5237" y="198704"/>
            <a:ext cx="3713018" cy="5078313"/>
          </a:xfrm>
          <a:prstGeom prst="rect">
            <a:avLst/>
          </a:prstGeom>
          <a:noFill/>
        </p:spPr>
        <p:txBody>
          <a:bodyPr wrap="square" rtlCol="0">
            <a:spAutoFit/>
          </a:bodyPr>
          <a:lstStyle/>
          <a:p>
            <a:r>
              <a:rPr lang="pl-PL" sz="1200" b="1" dirty="0">
                <a:solidFill>
                  <a:schemeClr val="bg1"/>
                </a:solidFill>
              </a:rPr>
              <a:t>Tekst piosenki</a:t>
            </a:r>
            <a:endParaRPr lang="en-US" sz="1200" b="1" dirty="0">
              <a:solidFill>
                <a:schemeClr val="bg1"/>
              </a:solidFill>
            </a:endParaRPr>
          </a:p>
          <a:p>
            <a:r>
              <a:rPr lang="pl-PL" sz="1200" b="1" dirty="0">
                <a:solidFill>
                  <a:schemeClr val="bg1"/>
                </a:solidFill>
              </a:rPr>
              <a:t>Magda Anioł, </a:t>
            </a:r>
            <a:r>
              <a:rPr lang="pl-PL" sz="1200" b="1" i="1" dirty="0">
                <a:solidFill>
                  <a:schemeClr val="bg1"/>
                </a:solidFill>
              </a:rPr>
              <a:t>Lolek</a:t>
            </a:r>
          </a:p>
          <a:p>
            <a:endParaRPr lang="en-US" sz="1200" dirty="0">
              <a:solidFill>
                <a:schemeClr val="bg1"/>
              </a:solidFill>
            </a:endParaRPr>
          </a:p>
          <a:p>
            <a:r>
              <a:rPr lang="pl-PL" sz="1200" dirty="0">
                <a:solidFill>
                  <a:schemeClr val="bg1"/>
                </a:solidFill>
              </a:rPr>
              <a:t>Wadowice- rok XX </a:t>
            </a:r>
            <a:r>
              <a:rPr lang="pl-PL" sz="1200" dirty="0" err="1">
                <a:solidFill>
                  <a:schemeClr val="bg1"/>
                </a:solidFill>
              </a:rPr>
              <a:t>Emi</a:t>
            </a:r>
            <a:r>
              <a:rPr lang="pl-PL" sz="1200" dirty="0">
                <a:solidFill>
                  <a:schemeClr val="bg1"/>
                </a:solidFill>
              </a:rPr>
              <a:t> rodzi __________</a:t>
            </a:r>
            <a:br>
              <a:rPr lang="pl-PL" sz="1200" dirty="0">
                <a:solidFill>
                  <a:schemeClr val="bg1"/>
                </a:solidFill>
              </a:rPr>
            </a:br>
            <a:r>
              <a:rPr lang="pl-PL" sz="1200" dirty="0">
                <a:solidFill>
                  <a:schemeClr val="bg1"/>
                </a:solidFill>
              </a:rPr>
              <a:t>Szkoła, teatr i kapłaństwo tutaj się zaczyna</a:t>
            </a:r>
            <a:br>
              <a:rPr lang="pl-PL" sz="1200" dirty="0">
                <a:solidFill>
                  <a:schemeClr val="bg1"/>
                </a:solidFill>
              </a:rPr>
            </a:br>
            <a:r>
              <a:rPr lang="pl-PL" sz="1200" dirty="0">
                <a:solidFill>
                  <a:schemeClr val="bg1"/>
                </a:solidFill>
              </a:rPr>
              <a:t>Pierwsze mecze, pierwsze _________, w gimnazjum klasówki</a:t>
            </a:r>
            <a:br>
              <a:rPr lang="pl-PL" sz="1200" dirty="0">
                <a:solidFill>
                  <a:schemeClr val="bg1"/>
                </a:solidFill>
              </a:rPr>
            </a:br>
            <a:r>
              <a:rPr lang="pl-PL" sz="1200" dirty="0">
                <a:solidFill>
                  <a:schemeClr val="bg1"/>
                </a:solidFill>
              </a:rPr>
              <a:t>Po maturze z kolegami wypad na ,,Kremówki''</a:t>
            </a:r>
            <a:br>
              <a:rPr lang="pl-PL" sz="1200" dirty="0">
                <a:solidFill>
                  <a:schemeClr val="bg1"/>
                </a:solidFill>
              </a:rPr>
            </a:br>
            <a:br>
              <a:rPr lang="pl-PL" sz="1200" dirty="0">
                <a:solidFill>
                  <a:schemeClr val="bg1"/>
                </a:solidFill>
              </a:rPr>
            </a:br>
            <a:r>
              <a:rPr lang="pl-PL" sz="1200" dirty="0">
                <a:solidFill>
                  <a:schemeClr val="bg1"/>
                </a:solidFill>
              </a:rPr>
              <a:t>Ref.: Nie ma lepszego!, od Jana</a:t>
            </a:r>
            <a:br>
              <a:rPr lang="pl-PL" sz="1200" dirty="0">
                <a:solidFill>
                  <a:schemeClr val="bg1"/>
                </a:solidFill>
              </a:rPr>
            </a:br>
            <a:r>
              <a:rPr lang="pl-PL" sz="1200" dirty="0">
                <a:solidFill>
                  <a:schemeClr val="bg1"/>
                </a:solidFill>
              </a:rPr>
              <a:t>Pawła II /x2</a:t>
            </a:r>
            <a:br>
              <a:rPr lang="pl-PL" sz="1200" dirty="0">
                <a:solidFill>
                  <a:schemeClr val="bg1"/>
                </a:solidFill>
              </a:rPr>
            </a:br>
            <a:br>
              <a:rPr lang="pl-PL" sz="1200" dirty="0">
                <a:solidFill>
                  <a:schemeClr val="bg1"/>
                </a:solidFill>
              </a:rPr>
            </a:br>
            <a:r>
              <a:rPr lang="pl-PL" sz="1200" dirty="0">
                <a:solidFill>
                  <a:schemeClr val="bg1"/>
                </a:solidFill>
              </a:rPr>
              <a:t>Całą drogę życia oddał Lolek Swemu Panu</a:t>
            </a:r>
            <a:br>
              <a:rPr lang="pl-PL" sz="1200" dirty="0">
                <a:solidFill>
                  <a:schemeClr val="bg1"/>
                </a:solidFill>
              </a:rPr>
            </a:br>
            <a:r>
              <a:rPr lang="pl-PL" sz="1200" dirty="0">
                <a:solidFill>
                  <a:schemeClr val="bg1"/>
                </a:solidFill>
              </a:rPr>
              <a:t>Wnet go droga ta zawiedzie aż do ___________</a:t>
            </a:r>
            <a:br>
              <a:rPr lang="pl-PL" sz="1200" dirty="0">
                <a:solidFill>
                  <a:schemeClr val="bg1"/>
                </a:solidFill>
              </a:rPr>
            </a:br>
            <a:r>
              <a:rPr lang="pl-PL" sz="1200" dirty="0">
                <a:solidFill>
                  <a:schemeClr val="bg1"/>
                </a:solidFill>
              </a:rPr>
              <a:t>16 października 78 roku słyszy świat:</a:t>
            </a:r>
            <a:br>
              <a:rPr lang="pl-PL" sz="1200" dirty="0">
                <a:solidFill>
                  <a:schemeClr val="bg1"/>
                </a:solidFill>
              </a:rPr>
            </a:br>
            <a:r>
              <a:rPr lang="pl-PL" sz="1200" dirty="0">
                <a:solidFill>
                  <a:schemeClr val="bg1"/>
                </a:solidFill>
              </a:rPr>
              <a:t>„</a:t>
            </a:r>
            <a:r>
              <a:rPr lang="pl-PL" sz="1200" dirty="0" err="1">
                <a:solidFill>
                  <a:schemeClr val="bg1"/>
                </a:solidFill>
              </a:rPr>
              <a:t>Habemus</a:t>
            </a:r>
            <a:r>
              <a:rPr lang="pl-PL" sz="1200" dirty="0">
                <a:solidFill>
                  <a:schemeClr val="bg1"/>
                </a:solidFill>
              </a:rPr>
              <a:t> Papa” i doznaje _____________</a:t>
            </a:r>
            <a:br>
              <a:rPr lang="pl-PL" sz="1200" dirty="0">
                <a:solidFill>
                  <a:schemeClr val="bg1"/>
                </a:solidFill>
              </a:rPr>
            </a:br>
            <a:br>
              <a:rPr lang="pl-PL" sz="1200" dirty="0">
                <a:solidFill>
                  <a:schemeClr val="bg1"/>
                </a:solidFill>
              </a:rPr>
            </a:br>
            <a:r>
              <a:rPr lang="pl-PL" sz="1200" dirty="0">
                <a:solidFill>
                  <a:schemeClr val="bg1"/>
                </a:solidFill>
              </a:rPr>
              <a:t>Ref.: Nie ma lepszego!, od Jana Pawła II /x2</a:t>
            </a:r>
            <a:br>
              <a:rPr lang="pl-PL" sz="1200" dirty="0">
                <a:solidFill>
                  <a:schemeClr val="bg1"/>
                </a:solidFill>
              </a:rPr>
            </a:br>
            <a:br>
              <a:rPr lang="pl-PL" sz="1200" dirty="0">
                <a:solidFill>
                  <a:schemeClr val="bg1"/>
                </a:solidFill>
              </a:rPr>
            </a:br>
            <a:r>
              <a:rPr lang="pl-PL" sz="1200" dirty="0">
                <a:solidFill>
                  <a:schemeClr val="bg1"/>
                </a:solidFill>
              </a:rPr>
              <a:t>13 maja cały świat oddech ____________</a:t>
            </a:r>
            <a:br>
              <a:rPr lang="pl-PL" sz="1200" dirty="0">
                <a:solidFill>
                  <a:schemeClr val="bg1"/>
                </a:solidFill>
              </a:rPr>
            </a:br>
            <a:r>
              <a:rPr lang="pl-PL" sz="1200" dirty="0">
                <a:solidFill>
                  <a:schemeClr val="bg1"/>
                </a:solidFill>
              </a:rPr>
              <a:t>Ali w stronę Jana Pawła pistolet kieruje</a:t>
            </a:r>
            <a:br>
              <a:rPr lang="pl-PL" sz="1200" dirty="0">
                <a:solidFill>
                  <a:schemeClr val="bg1"/>
                </a:solidFill>
              </a:rPr>
            </a:br>
            <a:r>
              <a:rPr lang="pl-PL" sz="1200" dirty="0">
                <a:solidFill>
                  <a:schemeClr val="bg1"/>
                </a:solidFill>
              </a:rPr>
              <a:t>Matka Boża miała tutaj plany widać własne</a:t>
            </a:r>
            <a:br>
              <a:rPr lang="pl-PL" sz="1200" dirty="0">
                <a:solidFill>
                  <a:schemeClr val="bg1"/>
                </a:solidFill>
              </a:rPr>
            </a:br>
            <a:r>
              <a:rPr lang="pl-PL" sz="1200" dirty="0" err="1">
                <a:solidFill>
                  <a:schemeClr val="bg1"/>
                </a:solidFill>
              </a:rPr>
              <a:t>Totus</a:t>
            </a:r>
            <a:r>
              <a:rPr lang="pl-PL" sz="1200" dirty="0">
                <a:solidFill>
                  <a:schemeClr val="bg1"/>
                </a:solidFill>
              </a:rPr>
              <a:t> </a:t>
            </a:r>
            <a:r>
              <a:rPr lang="pl-PL" sz="1200" dirty="0" err="1">
                <a:solidFill>
                  <a:schemeClr val="bg1"/>
                </a:solidFill>
              </a:rPr>
              <a:t>Tuus</a:t>
            </a:r>
            <a:r>
              <a:rPr lang="pl-PL" sz="1200" dirty="0">
                <a:solidFill>
                  <a:schemeClr val="bg1"/>
                </a:solidFill>
              </a:rPr>
              <a:t> i wszystko staje się zupełnie __________</a:t>
            </a:r>
            <a:br>
              <a:rPr lang="pl-PL" sz="1200" dirty="0">
                <a:solidFill>
                  <a:schemeClr val="bg1"/>
                </a:solidFill>
              </a:rPr>
            </a:br>
            <a:br>
              <a:rPr lang="pl-PL" sz="1200" dirty="0">
                <a:solidFill>
                  <a:schemeClr val="bg1"/>
                </a:solidFill>
              </a:rPr>
            </a:br>
            <a:br>
              <a:rPr lang="pl-PL" sz="1200" dirty="0">
                <a:solidFill>
                  <a:schemeClr val="bg1"/>
                </a:solidFill>
              </a:rPr>
            </a:br>
            <a:endParaRPr lang="pl-PL" sz="1200" dirty="0">
              <a:solidFill>
                <a:schemeClr val="bg1"/>
              </a:solidFill>
            </a:endParaRPr>
          </a:p>
        </p:txBody>
      </p:sp>
      <p:sp>
        <p:nvSpPr>
          <p:cNvPr id="5" name="TextBox 4"/>
          <p:cNvSpPr txBox="1"/>
          <p:nvPr/>
        </p:nvSpPr>
        <p:spPr>
          <a:xfrm>
            <a:off x="5029200" y="692727"/>
            <a:ext cx="3879273" cy="4339650"/>
          </a:xfrm>
          <a:prstGeom prst="rect">
            <a:avLst/>
          </a:prstGeom>
          <a:noFill/>
        </p:spPr>
        <p:txBody>
          <a:bodyPr wrap="square" rtlCol="0">
            <a:spAutoFit/>
          </a:bodyPr>
          <a:lstStyle/>
          <a:p>
            <a:r>
              <a:rPr lang="pl-PL" sz="1200" dirty="0">
                <a:solidFill>
                  <a:schemeClr val="bg1"/>
                </a:solidFill>
              </a:rPr>
              <a:t>Ref.: Nie ma lepszego!, od Jana Pawła II /x2</a:t>
            </a:r>
            <a:br>
              <a:rPr lang="pl-PL" sz="1200" dirty="0">
                <a:solidFill>
                  <a:schemeClr val="bg1"/>
                </a:solidFill>
              </a:rPr>
            </a:br>
            <a:br>
              <a:rPr lang="pl-PL" sz="1200" dirty="0">
                <a:solidFill>
                  <a:schemeClr val="bg1"/>
                </a:solidFill>
              </a:rPr>
            </a:br>
            <a:r>
              <a:rPr lang="pl-PL" sz="1200" dirty="0">
                <a:solidFill>
                  <a:schemeClr val="bg1"/>
                </a:solidFill>
              </a:rPr>
              <a:t>2005 to kwiecień, Bóg sam ___________</a:t>
            </a:r>
            <a:br>
              <a:rPr lang="pl-PL" sz="1200" dirty="0">
                <a:solidFill>
                  <a:schemeClr val="bg1"/>
                </a:solidFill>
              </a:rPr>
            </a:br>
            <a:r>
              <a:rPr lang="pl-PL" sz="1200" dirty="0">
                <a:solidFill>
                  <a:schemeClr val="bg1"/>
                </a:solidFill>
              </a:rPr>
              <a:t>Świat się modli gdy Jan Paweł niebo obejmuje</a:t>
            </a:r>
            <a:br>
              <a:rPr lang="pl-PL" sz="1200" dirty="0">
                <a:solidFill>
                  <a:schemeClr val="bg1"/>
                </a:solidFill>
              </a:rPr>
            </a:br>
            <a:r>
              <a:rPr lang="pl-PL" sz="1200" dirty="0">
                <a:solidFill>
                  <a:schemeClr val="bg1"/>
                </a:solidFill>
              </a:rPr>
              <a:t>Pontyfikat się nie kończy dobrze o tym wiecie</a:t>
            </a:r>
            <a:br>
              <a:rPr lang="pl-PL" sz="1200" dirty="0">
                <a:solidFill>
                  <a:schemeClr val="bg1"/>
                </a:solidFill>
              </a:rPr>
            </a:br>
            <a:r>
              <a:rPr lang="pl-PL" sz="1200" dirty="0">
                <a:solidFill>
                  <a:schemeClr val="bg1"/>
                </a:solidFill>
              </a:rPr>
              <a:t>Papież dalej __________, lecz na tamtym świecie</a:t>
            </a:r>
            <a:br>
              <a:rPr lang="pl-PL" sz="1200" dirty="0">
                <a:solidFill>
                  <a:schemeClr val="bg1"/>
                </a:solidFill>
              </a:rPr>
            </a:br>
            <a:br>
              <a:rPr lang="pl-PL" sz="1200" dirty="0">
                <a:solidFill>
                  <a:schemeClr val="bg1"/>
                </a:solidFill>
              </a:rPr>
            </a:br>
            <a:r>
              <a:rPr lang="pl-PL" sz="1200" dirty="0">
                <a:solidFill>
                  <a:schemeClr val="bg1"/>
                </a:solidFill>
              </a:rPr>
              <a:t>Ref.: Nie ma lepszego!, od Jana Pawła II /x2</a:t>
            </a:r>
            <a:br>
              <a:rPr lang="pl-PL" sz="1200" dirty="0">
                <a:solidFill>
                  <a:schemeClr val="bg1"/>
                </a:solidFill>
              </a:rPr>
            </a:br>
            <a:br>
              <a:rPr lang="pl-PL" sz="1200" dirty="0">
                <a:solidFill>
                  <a:schemeClr val="bg1"/>
                </a:solidFill>
              </a:rPr>
            </a:br>
            <a:r>
              <a:rPr lang="pl-PL" sz="1200" dirty="0">
                <a:solidFill>
                  <a:schemeClr val="bg1"/>
                </a:solidFill>
              </a:rPr>
              <a:t>Pan kiedyś stanął nad brzegiem, /x2</a:t>
            </a:r>
            <a:br>
              <a:rPr lang="pl-PL" sz="1200" dirty="0">
                <a:solidFill>
                  <a:schemeClr val="bg1"/>
                </a:solidFill>
              </a:rPr>
            </a:br>
            <a:br>
              <a:rPr lang="pl-PL" sz="1200" dirty="0">
                <a:solidFill>
                  <a:schemeClr val="bg1"/>
                </a:solidFill>
              </a:rPr>
            </a:br>
            <a:br>
              <a:rPr lang="pl-PL" sz="1200" dirty="0">
                <a:solidFill>
                  <a:schemeClr val="bg1"/>
                </a:solidFill>
              </a:rPr>
            </a:br>
            <a:r>
              <a:rPr lang="pl-PL" sz="1200" dirty="0">
                <a:solidFill>
                  <a:schemeClr val="bg1"/>
                </a:solidFill>
              </a:rPr>
              <a:t>Zostań z nami/x6</a:t>
            </a:r>
            <a:br>
              <a:rPr lang="pl-PL" sz="1200" dirty="0">
                <a:solidFill>
                  <a:schemeClr val="bg1"/>
                </a:solidFill>
              </a:rPr>
            </a:br>
            <a:br>
              <a:rPr lang="pl-PL" sz="1200" dirty="0">
                <a:solidFill>
                  <a:schemeClr val="bg1"/>
                </a:solidFill>
              </a:rPr>
            </a:br>
            <a:r>
              <a:rPr lang="pl-PL" sz="1200" dirty="0">
                <a:solidFill>
                  <a:schemeClr val="bg1"/>
                </a:solidFill>
              </a:rPr>
              <a:t>Kościół żyje i żyć będzie słowo Boga dane</a:t>
            </a:r>
            <a:br>
              <a:rPr lang="pl-PL" sz="1200" dirty="0">
                <a:solidFill>
                  <a:schemeClr val="bg1"/>
                </a:solidFill>
              </a:rPr>
            </a:br>
            <a:r>
              <a:rPr lang="pl-PL" sz="1200" dirty="0">
                <a:solidFill>
                  <a:schemeClr val="bg1"/>
                </a:solidFill>
              </a:rPr>
              <a:t>Od wiek wieków klucze Piotra są ___________</a:t>
            </a:r>
            <a:br>
              <a:rPr lang="pl-PL" sz="1200" dirty="0">
                <a:solidFill>
                  <a:schemeClr val="bg1"/>
                </a:solidFill>
              </a:rPr>
            </a:br>
            <a:r>
              <a:rPr lang="pl-PL" sz="1200" dirty="0">
                <a:solidFill>
                  <a:schemeClr val="bg1"/>
                </a:solidFill>
              </a:rPr>
              <a:t>Znów </a:t>
            </a:r>
            <a:r>
              <a:rPr lang="pl-PL" sz="1200" dirty="0" err="1">
                <a:solidFill>
                  <a:schemeClr val="bg1"/>
                </a:solidFill>
              </a:rPr>
              <a:t>Habemus</a:t>
            </a:r>
            <a:r>
              <a:rPr lang="pl-PL" sz="1200" dirty="0">
                <a:solidFill>
                  <a:schemeClr val="bg1"/>
                </a:solidFill>
              </a:rPr>
              <a:t> Papa słyszy świat i się raduje</a:t>
            </a:r>
            <a:br>
              <a:rPr lang="pl-PL" sz="1200" dirty="0">
                <a:solidFill>
                  <a:schemeClr val="bg1"/>
                </a:solidFill>
              </a:rPr>
            </a:br>
            <a:r>
              <a:rPr lang="pl-PL" sz="1200" dirty="0">
                <a:solidFill>
                  <a:schemeClr val="bg1"/>
                </a:solidFill>
              </a:rPr>
              <a:t>Dzieło Jana Pawła Bene detto ____________</a:t>
            </a:r>
            <a:br>
              <a:rPr lang="pl-PL" sz="1200" dirty="0">
                <a:solidFill>
                  <a:schemeClr val="bg1"/>
                </a:solidFill>
              </a:rPr>
            </a:br>
            <a:br>
              <a:rPr lang="pl-PL" sz="1200" dirty="0">
                <a:solidFill>
                  <a:schemeClr val="bg1"/>
                </a:solidFill>
              </a:rPr>
            </a:br>
            <a:r>
              <a:rPr lang="pl-PL" sz="1200" dirty="0">
                <a:solidFill>
                  <a:schemeClr val="bg1"/>
                </a:solidFill>
              </a:rPr>
              <a:t>Ref.: Mamy nowego!, Benedykta XVI /x4</a:t>
            </a:r>
            <a:endParaRPr lang="en-US" sz="1200" dirty="0">
              <a:solidFill>
                <a:schemeClr val="bg1"/>
              </a:solidFill>
            </a:endParaRPr>
          </a:p>
          <a:p>
            <a:r>
              <a:rPr lang="pl-PL" sz="1200" dirty="0">
                <a:solidFill>
                  <a:schemeClr val="bg1"/>
                </a:solidFill>
              </a:rPr>
              <a:t> </a:t>
            </a:r>
            <a:endParaRPr lang="en-US" sz="1200" dirty="0">
              <a:solidFill>
                <a:schemeClr val="bg1"/>
              </a:solidFill>
            </a:endParaRPr>
          </a:p>
          <a:p>
            <a:endParaRPr lang="pl-PL" sz="1200" dirty="0">
              <a:solidFill>
                <a:schemeClr val="bg1"/>
              </a:solidFill>
            </a:endParaRPr>
          </a:p>
          <a:p>
            <a:endParaRPr lang="pl-PL" sz="1200" dirty="0">
              <a:solidFill>
                <a:schemeClr val="bg1"/>
              </a:solidFill>
            </a:endParaRPr>
          </a:p>
        </p:txBody>
      </p:sp>
    </p:spTree>
    <p:extLst>
      <p:ext uri="{BB962C8B-B14F-4D97-AF65-F5344CB8AC3E}">
        <p14:creationId xmlns:p14="http://schemas.microsoft.com/office/powerpoint/2010/main" val="7808942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Pomieszany tekst</a:t>
            </a:r>
            <a:r>
              <a:rPr lang="en-US" dirty="0"/>
              <a:t> </a:t>
            </a:r>
            <a:endParaRPr lang="pl-PL" dirty="0"/>
          </a:p>
        </p:txBody>
      </p:sp>
      <p:sp>
        <p:nvSpPr>
          <p:cNvPr id="3" name="Text Placeholder 2"/>
          <p:cNvSpPr>
            <a:spLocks noGrp="1"/>
          </p:cNvSpPr>
          <p:nvPr>
            <p:ph type="body" idx="1"/>
          </p:nvPr>
        </p:nvSpPr>
        <p:spPr/>
        <p:txBody>
          <a:bodyPr/>
          <a:lstStyle/>
          <a:p>
            <a:pPr marL="139700" indent="0">
              <a:lnSpc>
                <a:spcPct val="150000"/>
              </a:lnSpc>
              <a:buNone/>
            </a:pPr>
            <a:r>
              <a:rPr lang="pl-PL" sz="1800" dirty="0"/>
              <a:t>Akapity tekstu zostały ponumerowane od 1-6, ale to nie jest właściwy układ, zostały  pomieszane.</a:t>
            </a:r>
          </a:p>
          <a:p>
            <a:pPr marL="139700" indent="0">
              <a:lnSpc>
                <a:spcPct val="150000"/>
              </a:lnSpc>
              <a:buNone/>
            </a:pPr>
            <a:r>
              <a:rPr lang="pl-PL" sz="1800" dirty="0"/>
              <a:t>Uczniowie, po tym jak nauczyciel zapyta, jaką cyfrą oznaczono akapit, który jest wstępem do życiorysu Jana Pawła II, wpisują właściwą numerację na czacie, itd.</a:t>
            </a:r>
          </a:p>
          <a:p>
            <a:pPr marL="139700" indent="0">
              <a:lnSpc>
                <a:spcPct val="150000"/>
              </a:lnSpc>
              <a:buNone/>
            </a:pPr>
            <a:endParaRPr lang="en-US" sz="1800" dirty="0"/>
          </a:p>
          <a:p>
            <a:pPr marL="139700" indent="0">
              <a:lnSpc>
                <a:spcPct val="150000"/>
              </a:lnSpc>
              <a:buNone/>
            </a:pPr>
            <a:r>
              <a:rPr lang="pl-PL" sz="1800" dirty="0"/>
              <a:t>Życiorys Jana Pawła II - układanka chronologiczna</a:t>
            </a:r>
            <a:endParaRPr lang="en-US" sz="1800" dirty="0"/>
          </a:p>
          <a:p>
            <a:pPr marL="139700" indent="0">
              <a:lnSpc>
                <a:spcPct val="150000"/>
              </a:lnSpc>
              <a:buNone/>
            </a:pPr>
            <a:r>
              <a:rPr lang="pl-PL" sz="1800" dirty="0"/>
              <a:t>Zadaniem grupy jest ułożenie życiorysu Jana Pawła II. </a:t>
            </a:r>
          </a:p>
        </p:txBody>
      </p:sp>
    </p:spTree>
    <p:extLst>
      <p:ext uri="{BB962C8B-B14F-4D97-AF65-F5344CB8AC3E}">
        <p14:creationId xmlns:p14="http://schemas.microsoft.com/office/powerpoint/2010/main" val="18010927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50673" y="2452486"/>
            <a:ext cx="2312818" cy="382500"/>
          </a:xfrm>
        </p:spPr>
        <p:txBody>
          <a:bodyPr/>
          <a:lstStyle/>
          <a:p>
            <a:r>
              <a:rPr lang="pl-PL" sz="2400" dirty="0"/>
              <a:t>PDF</a:t>
            </a:r>
          </a:p>
        </p:txBody>
      </p:sp>
      <p:sp>
        <p:nvSpPr>
          <p:cNvPr id="6" name="Rectangle 5"/>
          <p:cNvSpPr/>
          <p:nvPr/>
        </p:nvSpPr>
        <p:spPr>
          <a:xfrm>
            <a:off x="3290055" y="1683571"/>
            <a:ext cx="2634054" cy="369332"/>
          </a:xfrm>
          <a:prstGeom prst="rect">
            <a:avLst/>
          </a:prstGeom>
        </p:spPr>
        <p:txBody>
          <a:bodyPr wrap="none">
            <a:spAutoFit/>
          </a:bodyPr>
          <a:lstStyle/>
          <a:p>
            <a:r>
              <a:rPr lang="pl-PL" sz="1800" b="1" dirty="0">
                <a:solidFill>
                  <a:schemeClr val="accent5"/>
                </a:solidFill>
              </a:rPr>
              <a:t>Życiorys Jana Pawła II</a:t>
            </a:r>
          </a:p>
        </p:txBody>
      </p:sp>
    </p:spTree>
    <p:extLst>
      <p:ext uri="{BB962C8B-B14F-4D97-AF65-F5344CB8AC3E}">
        <p14:creationId xmlns:p14="http://schemas.microsoft.com/office/powerpoint/2010/main" val="19370664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2575" y="670188"/>
            <a:ext cx="7719000" cy="564900"/>
          </a:xfrm>
        </p:spPr>
        <p:txBody>
          <a:bodyPr/>
          <a:lstStyle/>
          <a:p>
            <a:r>
              <a:rPr lang="pl-PL" dirty="0"/>
              <a:t>UWAGA ZABAWA! :)</a:t>
            </a:r>
            <a:br>
              <a:rPr lang="en-US" dirty="0"/>
            </a:br>
            <a:endParaRPr lang="pl-PL" dirty="0"/>
          </a:p>
        </p:txBody>
      </p:sp>
      <p:sp>
        <p:nvSpPr>
          <p:cNvPr id="5" name="Text Placeholder 4"/>
          <p:cNvSpPr>
            <a:spLocks noGrp="1"/>
          </p:cNvSpPr>
          <p:nvPr>
            <p:ph type="body" idx="1"/>
          </p:nvPr>
        </p:nvSpPr>
        <p:spPr/>
        <p:txBody>
          <a:bodyPr/>
          <a:lstStyle/>
          <a:p>
            <a:pPr>
              <a:lnSpc>
                <a:spcPct val="107000"/>
              </a:lnSpc>
              <a:spcAft>
                <a:spcPts val="800"/>
              </a:spcAft>
            </a:pPr>
            <a:r>
              <a:rPr lang="pl-PL" sz="1600" b="1" dirty="0">
                <a:effectLst/>
                <a:latin typeface="Arial" panose="020B0604020202020204" pitchFamily="34" charset="0"/>
                <a:ea typeface="Calibri" panose="020F0502020204030204" pitchFamily="34" charset="0"/>
                <a:cs typeface="Times New Roman" panose="02020603050405020304" pitchFamily="18" charset="0"/>
              </a:rPr>
              <a:t>Gra - </a:t>
            </a:r>
            <a:r>
              <a:rPr lang="pl-PL" sz="1600" b="1" i="1" dirty="0">
                <a:effectLst/>
                <a:latin typeface="Arial" panose="020B0604020202020204" pitchFamily="34" charset="0"/>
                <a:ea typeface="Calibri" panose="020F0502020204030204" pitchFamily="34" charset="0"/>
                <a:cs typeface="Times New Roman" panose="02020603050405020304" pitchFamily="18" charset="0"/>
              </a:rPr>
              <a:t>Jeden z dziesięciu</a:t>
            </a:r>
            <a:r>
              <a:rPr lang="pl-PL" sz="1600" dirty="0">
                <a:effectLst/>
                <a:latin typeface="Arial" panose="020B0604020202020204" pitchFamily="34" charset="0"/>
                <a:ea typeface="Calibri" panose="020F0502020204030204" pitchFamily="34" charset="0"/>
                <a:cs typeface="Times New Roman" panose="02020603050405020304" pitchFamily="18" charset="0"/>
              </a:rPr>
              <a:t>, uczniowie trzymają numerki np. od 1-15, zapisane na kartce w kamerce komputera, gra przebiega jak  w teleturnieju 1 z 10, </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600" dirty="0">
                <a:effectLst/>
                <a:latin typeface="Arial" panose="020B0604020202020204" pitchFamily="34" charset="0"/>
                <a:ea typeface="Calibri" panose="020F0502020204030204" pitchFamily="34" charset="0"/>
                <a:cs typeface="Times New Roman" panose="02020603050405020304" pitchFamily="18" charset="0"/>
              </a:rPr>
              <a:t>Uczeń, który zgłosi się do odpowiedzi jako pierwszy (podając na czacie swoje imię) i poprawnie odpowie na pytanie otrzymuje 3 pkt, następnie wybiera do odpowiedzi kolegę lub koleżankę z grupy mówiąc np. , Pan z numerem 10, itd. To ważne, ponieważ wywołuje dużo śmiechu.</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600" dirty="0">
                <a:effectLst/>
                <a:latin typeface="Arial" panose="020B0604020202020204" pitchFamily="34" charset="0"/>
                <a:ea typeface="Calibri" panose="020F0502020204030204" pitchFamily="34" charset="0"/>
                <a:cs typeface="Times New Roman" panose="02020603050405020304" pitchFamily="18" charset="0"/>
              </a:rPr>
              <a:t>Uczeń, który nie odpowie na pytanie odpada z gry, uczestnik przy odpowiedzi może poprosić o kolejne pytanie dla siebie, na własne ryzyko oczywiście.</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600" dirty="0">
                <a:effectLst/>
                <a:latin typeface="Arial" panose="020B0604020202020204" pitchFamily="34" charset="0"/>
                <a:ea typeface="Calibri" panose="020F0502020204030204" pitchFamily="34" charset="0"/>
                <a:cs typeface="Times New Roman" panose="02020603050405020304" pitchFamily="18" charset="0"/>
              </a:rPr>
              <a:t>Nauczyciel liczy zdobyte przez uczniów punkty i wyłania zwycięzcę.</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p>
            <a:pPr marL="139700" indent="0">
              <a:buNone/>
            </a:pPr>
            <a:endParaRPr lang="pl-PL" dirty="0"/>
          </a:p>
        </p:txBody>
      </p:sp>
    </p:spTree>
    <p:extLst>
      <p:ext uri="{BB962C8B-B14F-4D97-AF65-F5344CB8AC3E}">
        <p14:creationId xmlns:p14="http://schemas.microsoft.com/office/powerpoint/2010/main" val="6039222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l-PL" sz="1800" b="1" dirty="0">
                <a:solidFill>
                  <a:schemeClr val="bg2">
                    <a:lumMod val="50000"/>
                  </a:schemeClr>
                </a:solidFill>
                <a:effectLst/>
                <a:latin typeface="Arial" panose="020B0604020202020204" pitchFamily="34" charset="0"/>
                <a:ea typeface="Calibri" panose="020F0502020204030204" pitchFamily="34" charset="0"/>
                <a:cs typeface="Times New Roman" panose="02020603050405020304" pitchFamily="18" charset="0"/>
              </a:rPr>
              <a:t>Pytania do teleturnieju </a:t>
            </a:r>
            <a:r>
              <a:rPr lang="pl-PL" sz="1800" b="1" i="1" dirty="0">
                <a:solidFill>
                  <a:schemeClr val="bg2">
                    <a:lumMod val="50000"/>
                  </a:schemeClr>
                </a:solidFill>
                <a:effectLst/>
                <a:latin typeface="Arial" panose="020B0604020202020204" pitchFamily="34" charset="0"/>
                <a:ea typeface="Calibri" panose="020F0502020204030204" pitchFamily="34" charset="0"/>
                <a:cs typeface="Times New Roman" panose="02020603050405020304" pitchFamily="18" charset="0"/>
              </a:rPr>
              <a:t>Jeden z Dziesięciu</a:t>
            </a:r>
            <a:r>
              <a:rPr lang="pl-PL" sz="1800" b="1" dirty="0">
                <a:solidFill>
                  <a:schemeClr val="bg2">
                    <a:lumMod val="50000"/>
                  </a:schemeClr>
                </a:solidFill>
                <a:effectLst/>
                <a:latin typeface="Arial" panose="020B0604020202020204" pitchFamily="34" charset="0"/>
                <a:ea typeface="Calibri" panose="020F0502020204030204" pitchFamily="34" charset="0"/>
                <a:cs typeface="Times New Roman" panose="02020603050405020304" pitchFamily="18" charset="0"/>
              </a:rPr>
              <a:t> na podstawie tekstu </a:t>
            </a:r>
            <a:r>
              <a:rPr lang="pl-PL" sz="1800" b="1" i="1" dirty="0">
                <a:solidFill>
                  <a:schemeClr val="bg2">
                    <a:lumMod val="50000"/>
                  </a:schemeClr>
                </a:solidFill>
                <a:effectLst/>
                <a:latin typeface="Arial" panose="020B0604020202020204" pitchFamily="34" charset="0"/>
                <a:ea typeface="Calibri" panose="020F0502020204030204" pitchFamily="34" charset="0"/>
                <a:cs typeface="Times New Roman" panose="02020603050405020304" pitchFamily="18" charset="0"/>
              </a:rPr>
              <a:t>Życie Jana Pawła II</a:t>
            </a:r>
            <a:r>
              <a:rPr lang="pl-PL" sz="1800" b="1" dirty="0">
                <a:solidFill>
                  <a:schemeClr val="bg2">
                    <a:lumMod val="50000"/>
                  </a:schemeClr>
                </a:solidFill>
                <a:effectLst/>
                <a:latin typeface="Arial" panose="020B0604020202020204" pitchFamily="34" charset="0"/>
                <a:ea typeface="Calibri" panose="020F0502020204030204" pitchFamily="34" charset="0"/>
                <a:cs typeface="Times New Roman" panose="02020603050405020304" pitchFamily="18" charset="0"/>
              </a:rPr>
              <a:t> i utworu muzycznego Magda Anioł, </a:t>
            </a:r>
            <a:r>
              <a:rPr lang="pl-PL" sz="1800" b="1" i="1" dirty="0">
                <a:solidFill>
                  <a:schemeClr val="bg2">
                    <a:lumMod val="50000"/>
                  </a:schemeClr>
                </a:solidFill>
                <a:effectLst/>
                <a:latin typeface="Arial" panose="020B0604020202020204" pitchFamily="34" charset="0"/>
                <a:ea typeface="Calibri" panose="020F0502020204030204" pitchFamily="34" charset="0"/>
                <a:cs typeface="Times New Roman" panose="02020603050405020304" pitchFamily="18" charset="0"/>
              </a:rPr>
              <a:t>Lolek</a:t>
            </a:r>
            <a:br>
              <a:rPr lang="pl-PL" sz="1800" dirty="0">
                <a:effectLst/>
                <a:latin typeface="Calibri" panose="020F0502020204030204" pitchFamily="34" charset="0"/>
                <a:ea typeface="Calibri" panose="020F0502020204030204" pitchFamily="34" charset="0"/>
                <a:cs typeface="Times New Roman" panose="02020603050405020304" pitchFamily="18" charset="0"/>
              </a:rPr>
            </a:br>
            <a:br>
              <a:rPr lang="en-US" sz="2000" dirty="0"/>
            </a:br>
            <a:endParaRPr lang="pl-PL" sz="2000" dirty="0"/>
          </a:p>
        </p:txBody>
      </p:sp>
      <p:sp>
        <p:nvSpPr>
          <p:cNvPr id="5" name="Text Placeholder 4"/>
          <p:cNvSpPr>
            <a:spLocks noGrp="1"/>
          </p:cNvSpPr>
          <p:nvPr>
            <p:ph type="body" idx="1"/>
          </p:nvPr>
        </p:nvSpPr>
        <p:spPr>
          <a:xfrm>
            <a:off x="712575" y="891822"/>
            <a:ext cx="7719000" cy="3714666"/>
          </a:xfrm>
        </p:spPr>
        <p:txBody>
          <a:bodyPr/>
          <a:lstStyle/>
          <a:p>
            <a:pPr marL="139700" indent="0">
              <a:lnSpc>
                <a:spcPct val="150000"/>
              </a:lnSpc>
              <a:buNone/>
            </a:pPr>
            <a:r>
              <a:rPr lang="pl-PL" dirty="0"/>
              <a:t>- Z jakiej miejscowości pochodzi Papież?</a:t>
            </a:r>
          </a:p>
          <a:p>
            <a:pPr marL="139700" indent="0">
              <a:lnSpc>
                <a:spcPct val="150000"/>
              </a:lnSpc>
              <a:buNone/>
            </a:pPr>
            <a:r>
              <a:rPr lang="pl-PL" dirty="0"/>
              <a:t>- Jak brzmi pełne imię i nazwisko Jana Pawła II?</a:t>
            </a:r>
          </a:p>
          <a:p>
            <a:pPr marL="139700" indent="0">
              <a:lnSpc>
                <a:spcPct val="150000"/>
              </a:lnSpc>
              <a:buNone/>
            </a:pPr>
            <a:r>
              <a:rPr lang="pl-PL" dirty="0"/>
              <a:t>- Czy Jan Paweł II grywał w piłkę nożną?</a:t>
            </a:r>
          </a:p>
          <a:p>
            <a:pPr marL="139700" indent="0">
              <a:lnSpc>
                <a:spcPct val="150000"/>
              </a:lnSpc>
              <a:buNone/>
            </a:pPr>
            <a:r>
              <a:rPr lang="pl-PL" dirty="0"/>
              <a:t>- Poniższe zdanie jest prawdą czy fałszem? Karol Wojtyła pracował jako robotnik w kamieniołomach.</a:t>
            </a:r>
          </a:p>
          <a:p>
            <a:pPr marL="139700" indent="0">
              <a:lnSpc>
                <a:spcPct val="150000"/>
              </a:lnSpc>
              <a:buNone/>
            </a:pPr>
            <a:r>
              <a:rPr lang="pl-PL" dirty="0"/>
              <a:t>- Ulubiony smakołyk Jana Pawła II to…</a:t>
            </a:r>
          </a:p>
          <a:p>
            <a:pPr marL="139700" indent="0">
              <a:lnSpc>
                <a:spcPct val="150000"/>
              </a:lnSpc>
              <a:buNone/>
            </a:pPr>
            <a:r>
              <a:rPr lang="pl-PL" dirty="0"/>
              <a:t>- Poniższe zdanie jest prawdą czy fałszem? Karol Wojtyła myślał także o aktorstwie próbując swoich sił w różnych przedstawieniach.</a:t>
            </a:r>
          </a:p>
          <a:p>
            <a:pPr marL="139700" indent="0">
              <a:lnSpc>
                <a:spcPct val="150000"/>
              </a:lnSpc>
              <a:buNone/>
            </a:pPr>
            <a:r>
              <a:rPr lang="pl-PL" dirty="0"/>
              <a:t>- Co się wydarzyło w 2005 roku?</a:t>
            </a:r>
          </a:p>
          <a:p>
            <a:pPr marL="139700" indent="0">
              <a:lnSpc>
                <a:spcPct val="150000"/>
              </a:lnSpc>
              <a:buNone/>
            </a:pPr>
            <a:r>
              <a:rPr lang="pl-PL" dirty="0"/>
              <a:t>- Ile lat miał Karol Wojtyła, gdy umarła jego mama?</a:t>
            </a:r>
          </a:p>
          <a:p>
            <a:pPr marL="139700" indent="0">
              <a:lnSpc>
                <a:spcPct val="150000"/>
              </a:lnSpc>
              <a:buNone/>
            </a:pPr>
            <a:r>
              <a:rPr lang="pl-PL" dirty="0"/>
              <a:t>- Poniższe zdanie jest prawdą czy fałszem? Karol Wojtyła nie wychowywał się w rodzinie katolickiej.</a:t>
            </a:r>
          </a:p>
          <a:p>
            <a:pPr marL="139700" indent="0">
              <a:lnSpc>
                <a:spcPct val="150000"/>
              </a:lnSpc>
              <a:buNone/>
            </a:pPr>
            <a:r>
              <a:rPr lang="pl-PL" dirty="0"/>
              <a:t>-Poniższe zdanie jest prawdą czy fałszem? Karol Wojtyła w latach młodzieńczych stracił matkę i brata Edmunda.</a:t>
            </a:r>
          </a:p>
          <a:p>
            <a:pPr marL="139700" indent="0">
              <a:lnSpc>
                <a:spcPct val="150000"/>
              </a:lnSpc>
              <a:buNone/>
            </a:pPr>
            <a:endParaRPr lang="en-US" dirty="0"/>
          </a:p>
        </p:txBody>
      </p:sp>
    </p:spTree>
    <p:extLst>
      <p:ext uri="{BB962C8B-B14F-4D97-AF65-F5344CB8AC3E}">
        <p14:creationId xmlns:p14="http://schemas.microsoft.com/office/powerpoint/2010/main" val="12473248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l-PL" dirty="0"/>
              <a:t>Złote myśli Jana Pawła II - praca z tekstem</a:t>
            </a:r>
            <a:r>
              <a:rPr lang="en-US" dirty="0"/>
              <a:t> </a:t>
            </a:r>
            <a:endParaRPr lang="pl-PL" dirty="0"/>
          </a:p>
        </p:txBody>
      </p:sp>
      <p:sp>
        <p:nvSpPr>
          <p:cNvPr id="5" name="Text Placeholder 4"/>
          <p:cNvSpPr>
            <a:spLocks noGrp="1"/>
          </p:cNvSpPr>
          <p:nvPr>
            <p:ph type="body" idx="1"/>
          </p:nvPr>
        </p:nvSpPr>
        <p:spPr>
          <a:xfrm>
            <a:off x="712575" y="1772100"/>
            <a:ext cx="7719000" cy="3371400"/>
          </a:xfrm>
        </p:spPr>
        <p:txBody>
          <a:bodyPr/>
          <a:lstStyle/>
          <a:p>
            <a:pPr algn="just">
              <a:lnSpc>
                <a:spcPct val="150000"/>
              </a:lnSpc>
              <a:buFont typeface="Wingdings" charset="2"/>
              <a:buChar char="Ø"/>
            </a:pPr>
            <a:r>
              <a:rPr lang="pl-PL" sz="1800" dirty="0"/>
              <a:t>Nauczyciel odczytuje krótkie fragmenty złotych myśli Papieża. </a:t>
            </a:r>
          </a:p>
          <a:p>
            <a:pPr algn="just">
              <a:lnSpc>
                <a:spcPct val="150000"/>
              </a:lnSpc>
              <a:buFont typeface="Wingdings" charset="2"/>
              <a:buChar char="Ø"/>
            </a:pPr>
            <a:r>
              <a:rPr lang="pl-PL" sz="1800" dirty="0"/>
              <a:t>Uczniowie otrzymują teksty odczytywanych wypowiedzi. </a:t>
            </a:r>
          </a:p>
          <a:p>
            <a:pPr algn="just">
              <a:lnSpc>
                <a:spcPct val="150000"/>
              </a:lnSpc>
              <a:buFont typeface="Wingdings" charset="2"/>
              <a:buChar char="Ø"/>
            </a:pPr>
            <a:r>
              <a:rPr lang="pl-PL" sz="1800" dirty="0"/>
              <a:t>Każda z grup (lub online indywidualnie) wybiera jedną z wypowiedzi, uzasadnia swój wybór, tłumacząc przesłanie.</a:t>
            </a:r>
            <a:endParaRPr lang="en-US" sz="1800" dirty="0"/>
          </a:p>
          <a:p>
            <a:pPr marL="139700" indent="0" algn="just">
              <a:lnSpc>
                <a:spcPct val="150000"/>
              </a:lnSpc>
              <a:buNone/>
            </a:pPr>
            <a:endParaRPr lang="pl-PL" sz="1800" dirty="0"/>
          </a:p>
        </p:txBody>
      </p:sp>
    </p:spTree>
    <p:extLst>
      <p:ext uri="{BB962C8B-B14F-4D97-AF65-F5344CB8AC3E}">
        <p14:creationId xmlns:p14="http://schemas.microsoft.com/office/powerpoint/2010/main" val="17363522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62211" y="439943"/>
            <a:ext cx="7719000" cy="564900"/>
          </a:xfrm>
        </p:spPr>
        <p:txBody>
          <a:bodyPr/>
          <a:lstStyle/>
          <a:p>
            <a:r>
              <a:rPr lang="pl-PL"/>
              <a:t>ćwiczenia</a:t>
            </a:r>
            <a:endParaRPr lang="pl-PL" dirty="0"/>
          </a:p>
        </p:txBody>
      </p:sp>
      <p:sp>
        <p:nvSpPr>
          <p:cNvPr id="5" name="Text Placeholder 4"/>
          <p:cNvSpPr>
            <a:spLocks noGrp="1"/>
          </p:cNvSpPr>
          <p:nvPr>
            <p:ph type="body" idx="1"/>
          </p:nvPr>
        </p:nvSpPr>
        <p:spPr/>
        <p:txBody>
          <a:bodyPr/>
          <a:lstStyle/>
          <a:p>
            <a:pPr marL="139700" indent="0">
              <a:buNone/>
            </a:pPr>
            <a:r>
              <a:rPr lang="pl-PL" b="1" dirty="0"/>
              <a:t>Przebaczenie</a:t>
            </a:r>
            <a:endParaRPr lang="en-US" b="1" dirty="0"/>
          </a:p>
          <a:p>
            <a:pPr marL="139700" indent="0">
              <a:buNone/>
            </a:pPr>
            <a:r>
              <a:rPr lang="pl-PL" dirty="0"/>
              <a:t>"Przebaczenie jest mocne mocą miłości. Przebaczenie nie jest słabością. Przebaczać nie oznacza rezygnować z prawdy i sprawiedliwości. Oznacza zmierzać do prawdy i sprawiedliwości drogą Ewangelii."</a:t>
            </a:r>
            <a:endParaRPr lang="en-US" dirty="0"/>
          </a:p>
          <a:p>
            <a:pPr marL="139700" indent="0">
              <a:buNone/>
            </a:pPr>
            <a:r>
              <a:rPr lang="pl-PL" dirty="0"/>
              <a:t>Jasna Góra, 19.06.1983r.</a:t>
            </a:r>
            <a:endParaRPr lang="en-US" dirty="0"/>
          </a:p>
          <a:p>
            <a:pPr marL="139700" indent="0">
              <a:buNone/>
            </a:pPr>
            <a:r>
              <a:rPr lang="pl-PL" b="1" dirty="0"/>
              <a:t> </a:t>
            </a:r>
            <a:endParaRPr lang="en-US" b="1" dirty="0"/>
          </a:p>
          <a:p>
            <a:pPr marL="139700" indent="0">
              <a:buNone/>
            </a:pPr>
            <a:r>
              <a:rPr lang="pl-PL" b="1" dirty="0"/>
              <a:t>Dobroczynność</a:t>
            </a:r>
            <a:endParaRPr lang="en-US" b="1" dirty="0"/>
          </a:p>
          <a:p>
            <a:pPr marL="139700" indent="0">
              <a:buNone/>
            </a:pPr>
            <a:r>
              <a:rPr lang="pl-PL" dirty="0"/>
              <a:t>" Nigdy nie jest tak, żeby człowiek, czyniąc dobrze drugiemu, tylko sam był dobroczyńcą.</a:t>
            </a:r>
            <a:endParaRPr lang="en-US" dirty="0"/>
          </a:p>
          <a:p>
            <a:pPr marL="139700" indent="0">
              <a:buNone/>
            </a:pPr>
            <a:r>
              <a:rPr lang="pl-PL" dirty="0"/>
              <a:t>Jest równocześnie obdarowywany, obdarowany tym, co ten drugi przyjmuje z miłością."</a:t>
            </a:r>
            <a:endParaRPr lang="en-US" dirty="0"/>
          </a:p>
          <a:p>
            <a:pPr marL="139700" indent="0">
              <a:buNone/>
            </a:pPr>
            <a:r>
              <a:rPr lang="pl-PL" dirty="0"/>
              <a:t>Płock, 8.09.1991r.</a:t>
            </a:r>
            <a:endParaRPr lang="en-US" dirty="0"/>
          </a:p>
          <a:p>
            <a:pPr marL="139700" indent="0">
              <a:buNone/>
            </a:pPr>
            <a:r>
              <a:rPr lang="pl-PL" dirty="0"/>
              <a:t> </a:t>
            </a:r>
            <a:endParaRPr lang="en-US" dirty="0"/>
          </a:p>
          <a:p>
            <a:pPr marL="139700" indent="0">
              <a:buNone/>
            </a:pPr>
            <a:r>
              <a:rPr lang="pl-PL" b="1" dirty="0"/>
              <a:t>Dziecko</a:t>
            </a:r>
            <a:endParaRPr lang="en-US" b="1" dirty="0"/>
          </a:p>
          <a:p>
            <a:pPr marL="139700" indent="0">
              <a:buNone/>
            </a:pPr>
            <a:r>
              <a:rPr lang="pl-PL" dirty="0"/>
              <a:t>"Troska o dziecko jest pierwszym i podstawowym sprawdzianem stosunku człowieka do człowieka."</a:t>
            </a:r>
            <a:endParaRPr lang="en-US" dirty="0"/>
          </a:p>
          <a:p>
            <a:pPr marL="139700" indent="0">
              <a:buNone/>
            </a:pPr>
            <a:r>
              <a:rPr lang="pl-PL" dirty="0"/>
              <a:t>Nowy Jork, 2.10.1979r.</a:t>
            </a:r>
            <a:endParaRPr lang="en-US" dirty="0"/>
          </a:p>
          <a:p>
            <a:pPr marL="139700" indent="0">
              <a:buNone/>
            </a:pPr>
            <a:endParaRPr lang="pl-PL" dirty="0"/>
          </a:p>
        </p:txBody>
      </p:sp>
    </p:spTree>
    <p:extLst>
      <p:ext uri="{BB962C8B-B14F-4D97-AF65-F5344CB8AC3E}">
        <p14:creationId xmlns:p14="http://schemas.microsoft.com/office/powerpoint/2010/main" val="1700529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89666" y="642479"/>
            <a:ext cx="7719000" cy="564900"/>
          </a:xfrm>
        </p:spPr>
        <p:txBody>
          <a:bodyPr/>
          <a:lstStyle/>
          <a:p>
            <a:pPr algn="ctr"/>
            <a:r>
              <a:rPr lang="en-US" sz="2400" dirty="0" err="1"/>
              <a:t>Polska</a:t>
            </a:r>
            <a:r>
              <a:rPr lang="en-US" sz="2400" dirty="0"/>
              <a:t> </a:t>
            </a:r>
            <a:r>
              <a:rPr lang="en-US" sz="2400" dirty="0" err="1"/>
              <a:t>państwem</a:t>
            </a:r>
            <a:r>
              <a:rPr lang="en-US" sz="2400" dirty="0"/>
              <a:t> </a:t>
            </a:r>
            <a:r>
              <a:rPr lang="en-US" sz="2400" dirty="0" err="1"/>
              <a:t>wielonarodowym</a:t>
            </a:r>
            <a:r>
              <a:rPr lang="en-US" sz="2400" dirty="0"/>
              <a:t> </a:t>
            </a:r>
            <a:r>
              <a:rPr lang="en-US" sz="2400" dirty="0" err="1"/>
              <a:t>i</a:t>
            </a:r>
            <a:r>
              <a:rPr lang="en-US" sz="2400" dirty="0"/>
              <a:t> </a:t>
            </a:r>
            <a:r>
              <a:rPr lang="en-US" sz="2400" dirty="0" err="1"/>
              <a:t>wielokulturowym</a:t>
            </a:r>
            <a:r>
              <a:rPr lang="pl-PL" sz="2400" dirty="0"/>
              <a:t> </a:t>
            </a:r>
            <a:br>
              <a:rPr lang="pl-PL" sz="2400" dirty="0"/>
            </a:br>
            <a:r>
              <a:rPr lang="pl-PL" sz="1100" dirty="0"/>
              <a:t>Panel przygotowała Joanna Prusak</a:t>
            </a:r>
            <a:br>
              <a:rPr lang="en-US" sz="2400" dirty="0"/>
            </a:br>
            <a:endParaRPr lang="pl-PL" sz="2400" dirty="0"/>
          </a:p>
        </p:txBody>
      </p:sp>
      <p:sp>
        <p:nvSpPr>
          <p:cNvPr id="5" name="Text Placeholder 4"/>
          <p:cNvSpPr>
            <a:spLocks noGrp="1"/>
          </p:cNvSpPr>
          <p:nvPr>
            <p:ph type="body" idx="1"/>
          </p:nvPr>
        </p:nvSpPr>
        <p:spPr>
          <a:xfrm>
            <a:off x="172247" y="1207379"/>
            <a:ext cx="5535825" cy="3794112"/>
          </a:xfrm>
        </p:spPr>
        <p:txBody>
          <a:bodyPr/>
          <a:lstStyle/>
          <a:p>
            <a:pPr>
              <a:lnSpc>
                <a:spcPct val="150000"/>
              </a:lnSpc>
            </a:pPr>
            <a:r>
              <a:rPr lang="en-US" dirty="0" err="1"/>
              <a:t>Wielonarodowy</a:t>
            </a:r>
            <a:r>
              <a:rPr lang="en-US" dirty="0"/>
              <a:t> </a:t>
            </a:r>
            <a:r>
              <a:rPr lang="en-US" dirty="0" err="1"/>
              <a:t>skład</a:t>
            </a:r>
            <a:r>
              <a:rPr lang="en-US" dirty="0"/>
              <a:t> </a:t>
            </a:r>
            <a:r>
              <a:rPr lang="en-US" dirty="0" err="1"/>
              <a:t>państw</a:t>
            </a:r>
            <a:r>
              <a:rPr lang="en-US" dirty="0"/>
              <a:t> we </a:t>
            </a:r>
            <a:r>
              <a:rPr lang="en-US" dirty="0" err="1"/>
              <a:t>wschodniej</a:t>
            </a:r>
            <a:r>
              <a:rPr lang="en-US" dirty="0"/>
              <a:t> </a:t>
            </a:r>
            <a:r>
              <a:rPr lang="en-US" dirty="0" err="1"/>
              <a:t>i</a:t>
            </a:r>
            <a:r>
              <a:rPr lang="en-US" dirty="0"/>
              <a:t> </a:t>
            </a:r>
            <a:r>
              <a:rPr lang="en-US" dirty="0" err="1"/>
              <a:t>południowo‑wschodniej</a:t>
            </a:r>
            <a:r>
              <a:rPr lang="en-US" dirty="0"/>
              <a:t> </a:t>
            </a:r>
            <a:r>
              <a:rPr lang="en-US" dirty="0" err="1"/>
              <a:t>Europie</a:t>
            </a:r>
            <a:r>
              <a:rPr lang="en-US" dirty="0"/>
              <a:t> </a:t>
            </a:r>
            <a:r>
              <a:rPr lang="en-US" dirty="0" err="1"/>
              <a:t>był</a:t>
            </a:r>
            <a:r>
              <a:rPr lang="en-US" dirty="0"/>
              <a:t> </a:t>
            </a:r>
            <a:r>
              <a:rPr lang="en-US" dirty="0" err="1"/>
              <a:t>zjawiskiem</a:t>
            </a:r>
            <a:r>
              <a:rPr lang="en-US" dirty="0"/>
              <a:t> </a:t>
            </a:r>
            <a:r>
              <a:rPr lang="pl-PL" dirty="0"/>
              <a:t>powszechnym</a:t>
            </a:r>
            <a:r>
              <a:rPr lang="en-US" dirty="0"/>
              <a:t>, </a:t>
            </a:r>
            <a:r>
              <a:rPr lang="en-US" dirty="0" err="1"/>
              <a:t>aczkolwiek</a:t>
            </a:r>
            <a:r>
              <a:rPr lang="en-US" dirty="0"/>
              <a:t> </a:t>
            </a:r>
            <a:r>
              <a:rPr lang="en-US" dirty="0" err="1"/>
              <a:t>Polska</a:t>
            </a:r>
            <a:r>
              <a:rPr lang="en-US" dirty="0"/>
              <a:t> </a:t>
            </a:r>
            <a:r>
              <a:rPr lang="en-US" dirty="0" err="1"/>
              <a:t>zajmowała</a:t>
            </a:r>
            <a:r>
              <a:rPr lang="en-US" dirty="0"/>
              <a:t> pod </a:t>
            </a:r>
            <a:r>
              <a:rPr lang="en-US" dirty="0" err="1"/>
              <a:t>tym</a:t>
            </a:r>
            <a:r>
              <a:rPr lang="en-US" dirty="0"/>
              <a:t> </a:t>
            </a:r>
            <a:r>
              <a:rPr lang="en-US" dirty="0" err="1"/>
              <a:t>względem</a:t>
            </a:r>
            <a:r>
              <a:rPr lang="en-US" dirty="0"/>
              <a:t> </a:t>
            </a:r>
            <a:r>
              <a:rPr lang="en-US" dirty="0" err="1"/>
              <a:t>jedno</a:t>
            </a:r>
            <a:r>
              <a:rPr lang="en-US" dirty="0"/>
              <a:t> z </a:t>
            </a:r>
            <a:r>
              <a:rPr lang="en-US" dirty="0" err="1"/>
              <a:t>pierwszych</a:t>
            </a:r>
            <a:r>
              <a:rPr lang="en-US" dirty="0"/>
              <a:t> </a:t>
            </a:r>
            <a:r>
              <a:rPr lang="en-US" dirty="0" err="1"/>
              <a:t>miejsc</a:t>
            </a:r>
            <a:r>
              <a:rPr lang="en-US" dirty="0"/>
              <a:t>. </a:t>
            </a:r>
          </a:p>
          <a:p>
            <a:pPr>
              <a:lnSpc>
                <a:spcPct val="150000"/>
              </a:lnSpc>
            </a:pPr>
            <a:r>
              <a:rPr lang="en-US" dirty="0" err="1"/>
              <a:t>Współżycie</a:t>
            </a:r>
            <a:r>
              <a:rPr lang="en-US" dirty="0"/>
              <a:t> </a:t>
            </a:r>
            <a:r>
              <a:rPr lang="en-US" dirty="0" err="1"/>
              <a:t>różnych</a:t>
            </a:r>
            <a:r>
              <a:rPr lang="en-US" dirty="0"/>
              <a:t> </a:t>
            </a:r>
            <a:r>
              <a:rPr lang="en-US" dirty="0" err="1"/>
              <a:t>narodów</a:t>
            </a:r>
            <a:r>
              <a:rPr lang="en-US" dirty="0"/>
              <a:t> </a:t>
            </a:r>
            <a:r>
              <a:rPr lang="en-US" dirty="0" err="1"/>
              <a:t>i</a:t>
            </a:r>
            <a:r>
              <a:rPr lang="en-US" dirty="0"/>
              <a:t> </a:t>
            </a:r>
            <a:r>
              <a:rPr lang="en-US" dirty="0" err="1"/>
              <a:t>religii</a:t>
            </a:r>
            <a:r>
              <a:rPr lang="en-US" dirty="0"/>
              <a:t> </a:t>
            </a:r>
            <a:r>
              <a:rPr lang="en-US" dirty="0" err="1"/>
              <a:t>stwarzało</a:t>
            </a:r>
            <a:r>
              <a:rPr lang="en-US" dirty="0"/>
              <a:t> </a:t>
            </a:r>
            <a:r>
              <a:rPr lang="en-US" dirty="0" err="1"/>
              <a:t>niepowtarzalną</a:t>
            </a:r>
            <a:r>
              <a:rPr lang="en-US" dirty="0"/>
              <a:t> </a:t>
            </a:r>
            <a:r>
              <a:rPr lang="en-US" dirty="0" err="1"/>
              <a:t>strukturę</a:t>
            </a:r>
            <a:r>
              <a:rPr lang="en-US" dirty="0"/>
              <a:t> </a:t>
            </a:r>
            <a:r>
              <a:rPr lang="en-US" dirty="0" err="1"/>
              <a:t>kulturową</a:t>
            </a:r>
            <a:r>
              <a:rPr lang="en-US" dirty="0"/>
              <a:t>, w </a:t>
            </a:r>
            <a:r>
              <a:rPr lang="en-US" dirty="0" err="1"/>
              <a:t>przypadku</a:t>
            </a:r>
            <a:r>
              <a:rPr lang="en-US" dirty="0"/>
              <a:t> </a:t>
            </a:r>
            <a:r>
              <a:rPr lang="en-US" dirty="0" err="1"/>
              <a:t>Polski</a:t>
            </a:r>
            <a:r>
              <a:rPr lang="en-US" dirty="0"/>
              <a:t> </a:t>
            </a:r>
            <a:r>
              <a:rPr lang="en-US" dirty="0" err="1"/>
              <a:t>widoczną</a:t>
            </a:r>
            <a:r>
              <a:rPr lang="en-US" dirty="0"/>
              <a:t> </a:t>
            </a:r>
            <a:r>
              <a:rPr lang="en-US" dirty="0" err="1"/>
              <a:t>szczególnie</a:t>
            </a:r>
            <a:r>
              <a:rPr lang="en-US" dirty="0"/>
              <a:t> </a:t>
            </a:r>
            <a:r>
              <a:rPr lang="en-US" dirty="0" err="1"/>
              <a:t>wyraźnie</a:t>
            </a:r>
            <a:r>
              <a:rPr lang="en-US" dirty="0"/>
              <a:t> </a:t>
            </a:r>
            <a:r>
              <a:rPr lang="en-US" dirty="0" err="1"/>
              <a:t>na</a:t>
            </a:r>
            <a:r>
              <a:rPr lang="en-US" dirty="0"/>
              <a:t> </a:t>
            </a:r>
            <a:r>
              <a:rPr lang="en-US" dirty="0" err="1"/>
              <a:t>Kresach</a:t>
            </a:r>
            <a:r>
              <a:rPr lang="en-US" dirty="0"/>
              <a:t> </a:t>
            </a:r>
            <a:r>
              <a:rPr lang="en-US" dirty="0" err="1"/>
              <a:t>Wschodnich</a:t>
            </a:r>
            <a:r>
              <a:rPr lang="en-US" dirty="0"/>
              <a:t>. </a:t>
            </a:r>
          </a:p>
          <a:p>
            <a:pPr>
              <a:lnSpc>
                <a:spcPct val="150000"/>
              </a:lnSpc>
            </a:pPr>
            <a:r>
              <a:rPr lang="en-US" dirty="0" err="1"/>
              <a:t>Sytuacja</a:t>
            </a:r>
            <a:r>
              <a:rPr lang="en-US" dirty="0"/>
              <a:t> </a:t>
            </a:r>
            <a:r>
              <a:rPr lang="en-US" dirty="0" err="1"/>
              <a:t>zaczęła</a:t>
            </a:r>
            <a:r>
              <a:rPr lang="en-US" dirty="0"/>
              <a:t> </a:t>
            </a:r>
            <a:r>
              <a:rPr lang="en-US" dirty="0" err="1"/>
              <a:t>się</a:t>
            </a:r>
            <a:r>
              <a:rPr lang="en-US" dirty="0"/>
              <a:t> </a:t>
            </a:r>
            <a:r>
              <a:rPr lang="en-US" dirty="0" err="1"/>
              <a:t>zmieniać</a:t>
            </a:r>
            <a:r>
              <a:rPr lang="en-US" dirty="0"/>
              <a:t> </a:t>
            </a:r>
            <a:r>
              <a:rPr lang="en-US" dirty="0" err="1"/>
              <a:t>bardzo</a:t>
            </a:r>
            <a:r>
              <a:rPr lang="en-US" dirty="0"/>
              <a:t> </a:t>
            </a:r>
            <a:r>
              <a:rPr lang="en-US" dirty="0" err="1"/>
              <a:t>szybko</a:t>
            </a:r>
            <a:r>
              <a:rPr lang="en-US" dirty="0"/>
              <a:t> od </a:t>
            </a:r>
            <a:r>
              <a:rPr lang="en-US" dirty="0" err="1"/>
              <a:t>połowy</a:t>
            </a:r>
            <a:r>
              <a:rPr lang="en-US" dirty="0"/>
              <a:t> XIX w., </a:t>
            </a:r>
            <a:r>
              <a:rPr lang="en-US" dirty="0" err="1"/>
              <a:t>kiedy</a:t>
            </a:r>
            <a:r>
              <a:rPr lang="en-US" dirty="0"/>
              <a:t> </a:t>
            </a:r>
            <a:r>
              <a:rPr lang="en-US" dirty="0" err="1"/>
              <a:t>różnice</a:t>
            </a:r>
            <a:r>
              <a:rPr lang="en-US" dirty="0"/>
              <a:t> </a:t>
            </a:r>
            <a:r>
              <a:rPr lang="en-US" dirty="0" err="1"/>
              <a:t>narodowe</a:t>
            </a:r>
            <a:r>
              <a:rPr lang="en-US" dirty="0"/>
              <a:t> </a:t>
            </a:r>
            <a:r>
              <a:rPr lang="en-US" dirty="0" err="1"/>
              <a:t>zaczęły</a:t>
            </a:r>
            <a:r>
              <a:rPr lang="en-US" dirty="0"/>
              <a:t> </a:t>
            </a:r>
            <a:r>
              <a:rPr lang="en-US" dirty="0" err="1"/>
              <a:t>rzutować</a:t>
            </a:r>
            <a:r>
              <a:rPr lang="en-US" dirty="0"/>
              <a:t> </a:t>
            </a:r>
            <a:r>
              <a:rPr lang="en-US" dirty="0" err="1"/>
              <a:t>na</a:t>
            </a:r>
            <a:r>
              <a:rPr lang="en-US" dirty="0"/>
              <a:t> </a:t>
            </a:r>
            <a:r>
              <a:rPr lang="en-US" dirty="0" err="1"/>
              <a:t>wzajemne</a:t>
            </a:r>
            <a:r>
              <a:rPr lang="en-US" dirty="0"/>
              <a:t> </a:t>
            </a:r>
            <a:r>
              <a:rPr lang="en-US" dirty="0" err="1"/>
              <a:t>stosunki</a:t>
            </a:r>
            <a:r>
              <a:rPr lang="en-US" dirty="0"/>
              <a:t> </a:t>
            </a:r>
            <a:r>
              <a:rPr lang="en-US" dirty="0" err="1"/>
              <a:t>między</a:t>
            </a:r>
            <a:r>
              <a:rPr lang="en-US" dirty="0"/>
              <a:t> </a:t>
            </a:r>
            <a:r>
              <a:rPr lang="en-US" dirty="0" err="1"/>
              <a:t>ludźmi</a:t>
            </a:r>
            <a:r>
              <a:rPr lang="en-US" dirty="0"/>
              <a:t> </a:t>
            </a:r>
            <a:r>
              <a:rPr lang="en-US" dirty="0" err="1"/>
              <a:t>używającymi</a:t>
            </a:r>
            <a:r>
              <a:rPr lang="en-US" dirty="0"/>
              <a:t> </a:t>
            </a:r>
            <a:r>
              <a:rPr lang="en-US" dirty="0" err="1"/>
              <a:t>innych</a:t>
            </a:r>
            <a:r>
              <a:rPr lang="en-US" dirty="0"/>
              <a:t> </a:t>
            </a:r>
            <a:r>
              <a:rPr lang="en-US" dirty="0" err="1"/>
              <a:t>języków</a:t>
            </a:r>
            <a:r>
              <a:rPr lang="en-US" dirty="0"/>
              <a:t> </a:t>
            </a:r>
            <a:r>
              <a:rPr lang="en-US" dirty="0" err="1"/>
              <a:t>lub</a:t>
            </a:r>
            <a:r>
              <a:rPr lang="en-US" dirty="0"/>
              <a:t> </a:t>
            </a:r>
            <a:r>
              <a:rPr lang="en-US" dirty="0" err="1"/>
              <a:t>chwalących</a:t>
            </a:r>
            <a:r>
              <a:rPr lang="en-US" dirty="0"/>
              <a:t> Boga </a:t>
            </a:r>
            <a:r>
              <a:rPr lang="en-US" dirty="0" err="1"/>
              <a:t>na</a:t>
            </a:r>
            <a:r>
              <a:rPr lang="en-US" dirty="0"/>
              <a:t> </a:t>
            </a:r>
            <a:r>
              <a:rPr lang="en-US" dirty="0" err="1"/>
              <a:t>inny</a:t>
            </a:r>
            <a:r>
              <a:rPr lang="en-US" dirty="0"/>
              <a:t> </a:t>
            </a:r>
            <a:r>
              <a:rPr lang="en-US" dirty="0" err="1"/>
              <a:t>sposób</a:t>
            </a:r>
            <a:r>
              <a:rPr lang="en-US" dirty="0"/>
              <a:t>.</a:t>
            </a:r>
            <a:endParaRPr lang="pl-PL" dirty="0"/>
          </a:p>
        </p:txBody>
      </p:sp>
      <p:pic>
        <p:nvPicPr>
          <p:cNvPr id="2054" name="Picture 6" descr="ziki wschód? Życie na Kresach Wschodnich w II RP - WP Opin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382" y="1339892"/>
            <a:ext cx="3560618" cy="3303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305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pPr marL="139700" indent="0">
              <a:buNone/>
            </a:pPr>
            <a:r>
              <a:rPr lang="pl-PL" b="1" dirty="0"/>
              <a:t>Wojna</a:t>
            </a:r>
            <a:endParaRPr lang="en-US" b="1" dirty="0"/>
          </a:p>
          <a:p>
            <a:pPr marL="139700" indent="0">
              <a:buNone/>
            </a:pPr>
            <a:r>
              <a:rPr lang="pl-PL" dirty="0"/>
              <a:t>"Za wojnę są odpowiedzialni nie tylko ci, którzy ją bezpośrednio wywołują, ale również ci, którzy nie czynią wszystkiego co leży w ich mocy, aby jej przeszkodzić."</a:t>
            </a:r>
            <a:endParaRPr lang="en-US" dirty="0"/>
          </a:p>
          <a:p>
            <a:pPr marL="139700" indent="0">
              <a:buNone/>
            </a:pPr>
            <a:r>
              <a:rPr lang="pl-PL" dirty="0"/>
              <a:t>Oświęcim, 7.06.1979r.</a:t>
            </a:r>
            <a:endParaRPr lang="en-US" dirty="0"/>
          </a:p>
          <a:p>
            <a:pPr marL="139700" indent="0">
              <a:buNone/>
            </a:pPr>
            <a:r>
              <a:rPr lang="pl-PL" dirty="0"/>
              <a:t> </a:t>
            </a:r>
            <a:endParaRPr lang="en-US" dirty="0"/>
          </a:p>
          <a:p>
            <a:pPr marL="139700" indent="0">
              <a:buNone/>
            </a:pPr>
            <a:r>
              <a:rPr lang="pl-PL" b="1" dirty="0"/>
              <a:t>Wolność</a:t>
            </a:r>
            <a:endParaRPr lang="en-US" b="1" dirty="0"/>
          </a:p>
          <a:p>
            <a:pPr marL="139700" indent="0">
              <a:buNone/>
            </a:pPr>
            <a:r>
              <a:rPr lang="pl-PL" dirty="0"/>
              <a:t>"Człowiek otrzymał dar wolności od swego Stwórcy. Wolność czyni człowieka zdolnym do najwyższego aktu ludzkiej godności; do miłości i adoracji Boga.</a:t>
            </a:r>
            <a:endParaRPr lang="en-US" dirty="0"/>
          </a:p>
          <a:p>
            <a:pPr marL="139700" indent="0">
              <a:buNone/>
            </a:pPr>
            <a:r>
              <a:rPr lang="pl-PL" dirty="0"/>
              <a:t>Wolność posiada jednak swoją cenę. Wolność nie oznacza samowoli."</a:t>
            </a:r>
            <a:endParaRPr lang="en-US" dirty="0"/>
          </a:p>
          <a:p>
            <a:pPr marL="139700" indent="0">
              <a:buNone/>
            </a:pPr>
            <a:r>
              <a:rPr lang="pl-PL" dirty="0"/>
              <a:t>Wiedeń, 11.09.1983r.</a:t>
            </a:r>
            <a:endParaRPr lang="en-US" dirty="0"/>
          </a:p>
          <a:p>
            <a:pPr marL="139700" indent="0">
              <a:buNone/>
            </a:pPr>
            <a:r>
              <a:rPr lang="pl-PL" dirty="0"/>
              <a:t> </a:t>
            </a:r>
            <a:endParaRPr lang="en-US" dirty="0"/>
          </a:p>
          <a:p>
            <a:pPr marL="139700" indent="0">
              <a:buNone/>
            </a:pPr>
            <a:r>
              <a:rPr lang="pl-PL" b="1" dirty="0"/>
              <a:t>Wielkość</a:t>
            </a:r>
            <a:endParaRPr lang="en-US" b="1" dirty="0"/>
          </a:p>
          <a:p>
            <a:pPr marL="139700" indent="0">
              <a:buNone/>
            </a:pPr>
            <a:r>
              <a:rPr lang="pl-PL" dirty="0"/>
              <a:t>"Miarą dojrzałości i wielkości jest stawanie się maluczkim i uznanie siebie za sługę wszystkich."</a:t>
            </a:r>
            <a:endParaRPr lang="en-US" dirty="0"/>
          </a:p>
          <a:p>
            <a:pPr marL="139700" indent="0">
              <a:buNone/>
            </a:pPr>
            <a:r>
              <a:rPr lang="pl-PL" dirty="0"/>
              <a:t>Rzym, 14.05.1992r.</a:t>
            </a:r>
            <a:endParaRPr lang="en-US" dirty="0"/>
          </a:p>
          <a:p>
            <a:pPr marL="139700" indent="0">
              <a:buNone/>
            </a:pPr>
            <a:endParaRPr lang="pl-PL" dirty="0"/>
          </a:p>
        </p:txBody>
      </p:sp>
      <p:sp>
        <p:nvSpPr>
          <p:cNvPr id="8" name="Title 3"/>
          <p:cNvSpPr txBox="1">
            <a:spLocks/>
          </p:cNvSpPr>
          <p:nvPr/>
        </p:nvSpPr>
        <p:spPr>
          <a:xfrm>
            <a:off x="6462211" y="439943"/>
            <a:ext cx="7719000" cy="56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9pPr>
          </a:lstStyle>
          <a:p>
            <a:r>
              <a:rPr lang="pl-PL"/>
              <a:t>ćwiczenia</a:t>
            </a:r>
            <a:endParaRPr lang="pl-PL" dirty="0"/>
          </a:p>
        </p:txBody>
      </p:sp>
    </p:spTree>
    <p:extLst>
      <p:ext uri="{BB962C8B-B14F-4D97-AF65-F5344CB8AC3E}">
        <p14:creationId xmlns:p14="http://schemas.microsoft.com/office/powerpoint/2010/main" val="20863271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740284" y="1004843"/>
            <a:ext cx="7719000" cy="3738694"/>
          </a:xfrm>
        </p:spPr>
        <p:txBody>
          <a:bodyPr/>
          <a:lstStyle/>
          <a:p>
            <a:pPr marL="139700" indent="0">
              <a:buNone/>
            </a:pPr>
            <a:r>
              <a:rPr lang="pl-PL" b="1" dirty="0"/>
              <a:t>Pokora</a:t>
            </a:r>
            <a:endParaRPr lang="en-US" b="1" dirty="0"/>
          </a:p>
          <a:p>
            <a:pPr marL="139700" indent="0">
              <a:buNone/>
            </a:pPr>
            <a:r>
              <a:rPr lang="pl-PL" dirty="0"/>
              <a:t>"Zbyt łatwo ulegamy przekonaniu, że wszystko można "zrobić"; niebo, ziemię, a nawet samego człowieka, zawsze na nasz własny obraz i podobieństwo. Natomiast tym, czego brakuje dzisiejszemu człowiekowi, jest postawa pokory, ponieważ w żadnej innej epoce człowiek nie popadł w bestialstwo tak głęboko jak teraz."</a:t>
            </a:r>
            <a:endParaRPr lang="en-US" dirty="0"/>
          </a:p>
          <a:p>
            <a:pPr marL="139700" indent="0">
              <a:buNone/>
            </a:pPr>
            <a:r>
              <a:rPr lang="pl-PL" dirty="0"/>
              <a:t>Rzym, 24.06.1990r.</a:t>
            </a:r>
            <a:endParaRPr lang="en-US" dirty="0"/>
          </a:p>
          <a:p>
            <a:pPr marL="139700" indent="0">
              <a:buNone/>
            </a:pPr>
            <a:r>
              <a:rPr lang="pl-PL" dirty="0"/>
              <a:t> </a:t>
            </a:r>
            <a:endParaRPr lang="en-US" dirty="0"/>
          </a:p>
          <a:p>
            <a:pPr marL="139700" indent="0">
              <a:buNone/>
            </a:pPr>
            <a:r>
              <a:rPr lang="pl-PL" b="1" dirty="0"/>
              <a:t>Europa</a:t>
            </a:r>
            <a:endParaRPr lang="en-US" b="1" dirty="0"/>
          </a:p>
          <a:p>
            <a:pPr marL="139700" indent="0">
              <a:buNone/>
            </a:pPr>
            <a:r>
              <a:rPr lang="pl-PL" dirty="0"/>
              <a:t>"Jest bowiem historia Europy wielką rzeką, do której wpadają rozliczne dopływy i strumienie, a różnorodność tworzących ją tradycji i kultur jest jej wielkim bogactwem."</a:t>
            </a:r>
            <a:endParaRPr lang="en-US" dirty="0"/>
          </a:p>
          <a:p>
            <a:pPr marL="139700" indent="0">
              <a:buNone/>
            </a:pPr>
            <a:r>
              <a:rPr lang="pl-PL" dirty="0"/>
              <a:t>Gniezno, 3.06.1997r.</a:t>
            </a:r>
            <a:endParaRPr lang="en-US" dirty="0"/>
          </a:p>
          <a:p>
            <a:pPr marL="139700" indent="0">
              <a:buNone/>
            </a:pPr>
            <a:r>
              <a:rPr lang="pl-PL" dirty="0"/>
              <a:t> </a:t>
            </a:r>
            <a:endParaRPr lang="en-US" dirty="0"/>
          </a:p>
          <a:p>
            <a:pPr marL="139700" indent="0">
              <a:buNone/>
            </a:pPr>
            <a:r>
              <a:rPr lang="pl-PL" b="1" dirty="0"/>
              <a:t>Rodzicielstwo</a:t>
            </a:r>
            <a:endParaRPr lang="en-US" b="1" dirty="0"/>
          </a:p>
          <a:p>
            <a:pPr marL="139700" indent="0">
              <a:buNone/>
            </a:pPr>
            <a:r>
              <a:rPr lang="pl-PL" dirty="0"/>
              <a:t>"Stanowi w życiu każdego taką nowość i takie bogactwo, że nie można do niego przybliżyć się inaczej, jak na kolanach."</a:t>
            </a:r>
            <a:endParaRPr lang="en-US" dirty="0"/>
          </a:p>
          <a:p>
            <a:pPr marL="139700" indent="0">
              <a:buNone/>
            </a:pPr>
            <a:r>
              <a:rPr lang="pl-PL" dirty="0"/>
              <a:t>List do rodzin, 2.02.1994r</a:t>
            </a:r>
            <a:endParaRPr lang="en-US" dirty="0"/>
          </a:p>
          <a:p>
            <a:pPr marL="139700" indent="0">
              <a:buNone/>
            </a:pPr>
            <a:endParaRPr lang="pl-PL" dirty="0"/>
          </a:p>
        </p:txBody>
      </p:sp>
      <p:sp>
        <p:nvSpPr>
          <p:cNvPr id="6" name="Title 3"/>
          <p:cNvSpPr txBox="1">
            <a:spLocks/>
          </p:cNvSpPr>
          <p:nvPr/>
        </p:nvSpPr>
        <p:spPr>
          <a:xfrm>
            <a:off x="6462211" y="439943"/>
            <a:ext cx="7719000" cy="56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9pPr>
          </a:lstStyle>
          <a:p>
            <a:r>
              <a:rPr lang="pl-PL"/>
              <a:t>ćwiczenia</a:t>
            </a:r>
            <a:endParaRPr lang="pl-PL" dirty="0"/>
          </a:p>
        </p:txBody>
      </p:sp>
    </p:spTree>
    <p:extLst>
      <p:ext uri="{BB962C8B-B14F-4D97-AF65-F5344CB8AC3E}">
        <p14:creationId xmlns:p14="http://schemas.microsoft.com/office/powerpoint/2010/main" val="144585107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2575" y="155864"/>
            <a:ext cx="7719000" cy="668225"/>
          </a:xfrm>
        </p:spPr>
        <p:txBody>
          <a:bodyPr/>
          <a:lstStyle/>
          <a:p>
            <a:r>
              <a:rPr lang="pl-PL" dirty="0"/>
              <a:t>Przesłania Jana Pawła II</a:t>
            </a:r>
            <a:r>
              <a:rPr lang="en-US" dirty="0"/>
              <a:t> </a:t>
            </a:r>
            <a:endParaRPr lang="pl-PL" dirty="0"/>
          </a:p>
        </p:txBody>
      </p:sp>
      <p:sp>
        <p:nvSpPr>
          <p:cNvPr id="5" name="Text Placeholder 4"/>
          <p:cNvSpPr>
            <a:spLocks noGrp="1"/>
          </p:cNvSpPr>
          <p:nvPr>
            <p:ph type="body" idx="1"/>
          </p:nvPr>
        </p:nvSpPr>
        <p:spPr>
          <a:xfrm>
            <a:off x="259644" y="824089"/>
            <a:ext cx="8171931" cy="4163547"/>
          </a:xfrm>
        </p:spPr>
        <p:txBody>
          <a:bodyPr/>
          <a:lstStyle/>
          <a:p>
            <a:pPr marL="139700" indent="0">
              <a:lnSpc>
                <a:spcPct val="150000"/>
              </a:lnSpc>
              <a:buNone/>
            </a:pPr>
            <a:r>
              <a:rPr lang="pl-PL" sz="1600" dirty="0"/>
              <a:t>Na podstawie podanych cytatów napiszcie, czego uczy nas Jan Paweł II? Praca w parach lub indywidualnie w wersji online.</a:t>
            </a:r>
            <a:endParaRPr lang="en-US" sz="1600" dirty="0"/>
          </a:p>
          <a:p>
            <a:pPr marL="139700" indent="0">
              <a:lnSpc>
                <a:spcPct val="150000"/>
              </a:lnSpc>
              <a:buNone/>
            </a:pPr>
            <a:r>
              <a:rPr lang="pl-PL" sz="1600" dirty="0"/>
              <a:t>"Budujcie dom na skale"</a:t>
            </a:r>
            <a:endParaRPr lang="en-US" sz="1600" dirty="0"/>
          </a:p>
          <a:p>
            <a:pPr marL="139700" indent="0">
              <a:lnSpc>
                <a:spcPct val="150000"/>
              </a:lnSpc>
              <a:buNone/>
            </a:pPr>
            <a:r>
              <a:rPr lang="pl-PL" sz="1600" dirty="0"/>
              <a:t>"Jeden drugiego brzemiona( ciężary) noście"</a:t>
            </a:r>
            <a:endParaRPr lang="en-US" sz="1600" dirty="0"/>
          </a:p>
          <a:p>
            <a:pPr marL="139700" indent="0">
              <a:lnSpc>
                <a:spcPct val="150000"/>
              </a:lnSpc>
              <a:buNone/>
            </a:pPr>
            <a:r>
              <a:rPr lang="pl-PL" sz="1600" dirty="0"/>
              <a:t>"Nie zatwardzajcie serc waszych"</a:t>
            </a:r>
            <a:endParaRPr lang="en-US" sz="1600" dirty="0"/>
          </a:p>
          <a:p>
            <a:pPr marL="139700" indent="0">
              <a:lnSpc>
                <a:spcPct val="150000"/>
              </a:lnSpc>
              <a:buNone/>
            </a:pPr>
            <a:r>
              <a:rPr lang="pl-PL" sz="1600" dirty="0"/>
              <a:t>"Dobrego depozytu (daru) strzeżcie"</a:t>
            </a:r>
            <a:endParaRPr lang="en-US" sz="1600" dirty="0"/>
          </a:p>
          <a:p>
            <a:pPr marL="139700" indent="0">
              <a:lnSpc>
                <a:spcPct val="150000"/>
              </a:lnSpc>
              <a:buNone/>
            </a:pPr>
            <a:r>
              <a:rPr lang="pl-PL" sz="1600" dirty="0"/>
              <a:t>"Wymagajcie od siebie choćby inni od was nie wymagali"</a:t>
            </a:r>
            <a:endParaRPr lang="en-US" sz="1600" dirty="0"/>
          </a:p>
          <a:p>
            <a:pPr marL="139700" indent="0">
              <a:lnSpc>
                <a:spcPct val="150000"/>
              </a:lnSpc>
              <a:buNone/>
            </a:pPr>
            <a:r>
              <a:rPr lang="pl-PL" sz="1600" dirty="0"/>
              <a:t>"Bądźcie światłem , które świeci w mrokach"</a:t>
            </a:r>
            <a:endParaRPr lang="en-US" sz="1600" dirty="0"/>
          </a:p>
          <a:p>
            <a:pPr marL="139700" indent="0">
              <a:lnSpc>
                <a:spcPct val="150000"/>
              </a:lnSpc>
              <a:buNone/>
            </a:pPr>
            <a:r>
              <a:rPr lang="pl-PL" sz="1600" dirty="0"/>
              <a:t>"Budujcie Polskę wierną swym korzeniom”</a:t>
            </a:r>
          </a:p>
          <a:p>
            <a:pPr marL="139700" indent="0">
              <a:lnSpc>
                <a:spcPct val="150000"/>
              </a:lnSpc>
              <a:buNone/>
            </a:pPr>
            <a:r>
              <a:rPr lang="pl-PL" sz="1200" b="1" dirty="0">
                <a:solidFill>
                  <a:schemeClr val="bg1">
                    <a:lumMod val="50000"/>
                  </a:schemeClr>
                </a:solidFill>
                <a:effectLst/>
                <a:latin typeface="+mj-lt"/>
                <a:ea typeface="Calibri" panose="020F0502020204030204" pitchFamily="34" charset="0"/>
                <a:cs typeface="Times New Roman" panose="02020603050405020304" pitchFamily="18" charset="0"/>
              </a:rPr>
              <a:t>Rozmowa kierowana, podsumowanie, czego dowiedziałeś/ dowiedziałaś się </a:t>
            </a:r>
          </a:p>
          <a:p>
            <a:pPr marL="139700" indent="0">
              <a:lnSpc>
                <a:spcPct val="150000"/>
              </a:lnSpc>
              <a:buNone/>
            </a:pPr>
            <a:r>
              <a:rPr lang="pl-PL" sz="1200" b="1" dirty="0">
                <a:solidFill>
                  <a:schemeClr val="bg1">
                    <a:lumMod val="50000"/>
                  </a:schemeClr>
                </a:solidFill>
                <a:effectLst/>
                <a:latin typeface="+mj-lt"/>
                <a:ea typeface="Calibri" panose="020F0502020204030204" pitchFamily="34" charset="0"/>
                <a:cs typeface="Times New Roman" panose="02020603050405020304" pitchFamily="18" charset="0"/>
              </a:rPr>
              <a:t>o Janie Pawle II </a:t>
            </a:r>
            <a:r>
              <a:rPr lang="pl-PL" sz="1200" b="1" dirty="0">
                <a:solidFill>
                  <a:schemeClr val="bg1">
                    <a:lumMod val="50000"/>
                  </a:schemeClr>
                </a:solidFill>
                <a:latin typeface="+mj-lt"/>
                <a:ea typeface="Calibri" panose="020F0502020204030204" pitchFamily="34" charset="0"/>
                <a:cs typeface="Times New Roman" panose="02020603050405020304" pitchFamily="18" charset="0"/>
              </a:rPr>
              <a:t>n</a:t>
            </a:r>
            <a:r>
              <a:rPr lang="pl-PL" sz="1200" b="1" dirty="0">
                <a:solidFill>
                  <a:schemeClr val="bg1">
                    <a:lumMod val="50000"/>
                  </a:schemeClr>
                </a:solidFill>
                <a:effectLst/>
                <a:latin typeface="+mj-lt"/>
                <a:ea typeface="Calibri" panose="020F0502020204030204" pitchFamily="34" charset="0"/>
                <a:cs typeface="Times New Roman" panose="02020603050405020304" pitchFamily="18" charset="0"/>
              </a:rPr>
              <a:t>a dzisiejszych zajęciach?</a:t>
            </a:r>
            <a:endParaRPr lang="en-US" sz="1200" b="1" dirty="0">
              <a:solidFill>
                <a:schemeClr val="bg1">
                  <a:lumMod val="50000"/>
                </a:schemeClr>
              </a:solidFill>
              <a:latin typeface="+mj-lt"/>
            </a:endParaRPr>
          </a:p>
        </p:txBody>
      </p:sp>
    </p:spTree>
    <p:extLst>
      <p:ext uri="{BB962C8B-B14F-4D97-AF65-F5344CB8AC3E}">
        <p14:creationId xmlns:p14="http://schemas.microsoft.com/office/powerpoint/2010/main" val="19637891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56"/>
          <p:cNvSpPr txBox="1">
            <a:spLocks noGrp="1"/>
          </p:cNvSpPr>
          <p:nvPr>
            <p:ph type="body" idx="1"/>
          </p:nvPr>
        </p:nvSpPr>
        <p:spPr>
          <a:xfrm>
            <a:off x="4114800" y="1528432"/>
            <a:ext cx="3675157" cy="21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l-PL" sz="2400" b="1" dirty="0"/>
              <a:t>Prosimy wypełnić </a:t>
            </a:r>
            <a:r>
              <a:rPr lang="pl-PL" sz="2400" b="1"/>
              <a:t>ankietę i </a:t>
            </a:r>
            <a:r>
              <a:rPr lang="pl-PL" sz="2400" b="1" dirty="0"/>
              <a:t>pobrać certyfikat. </a:t>
            </a:r>
            <a:endParaRPr sz="2400" b="1" dirty="0"/>
          </a:p>
        </p:txBody>
      </p:sp>
      <p:sp>
        <p:nvSpPr>
          <p:cNvPr id="768" name="Google Shape;768;p56"/>
          <p:cNvSpPr/>
          <p:nvPr/>
        </p:nvSpPr>
        <p:spPr>
          <a:xfrm>
            <a:off x="4114800" y="831272"/>
            <a:ext cx="5029200" cy="78970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6"/>
          <p:cNvSpPr txBox="1">
            <a:spLocks noGrp="1"/>
          </p:cNvSpPr>
          <p:nvPr>
            <p:ph type="title"/>
          </p:nvPr>
        </p:nvSpPr>
        <p:spPr>
          <a:xfrm>
            <a:off x="4114800" y="932687"/>
            <a:ext cx="4980535" cy="56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a:t>Dziękujemy za uwagę!</a:t>
            </a:r>
            <a:endParaRPr dirty="0"/>
          </a:p>
        </p:txBody>
      </p:sp>
      <p:pic>
        <p:nvPicPr>
          <p:cNvPr id="1026" name="Picture 2" descr="mina Lubomia - LGD Morawskie Wrota - zaproszenie do wypełnienia ankie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82391">
            <a:off x="1299730" y="706688"/>
            <a:ext cx="2766737" cy="34550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6418" y="4478542"/>
            <a:ext cx="2657582" cy="66495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666" y="573206"/>
            <a:ext cx="8666952" cy="564900"/>
          </a:xfrm>
        </p:spPr>
        <p:txBody>
          <a:bodyPr/>
          <a:lstStyle/>
          <a:p>
            <a:r>
              <a:rPr lang="en-US" sz="2400" dirty="0" err="1"/>
              <a:t>Polska</a:t>
            </a:r>
            <a:r>
              <a:rPr lang="en-US" sz="2400" dirty="0"/>
              <a:t> </a:t>
            </a:r>
            <a:r>
              <a:rPr lang="en-US" sz="2400" dirty="0" err="1"/>
              <a:t>państwem</a:t>
            </a:r>
            <a:r>
              <a:rPr lang="en-US" sz="2400" dirty="0"/>
              <a:t> </a:t>
            </a:r>
            <a:r>
              <a:rPr lang="en-US" sz="2400" dirty="0" err="1"/>
              <a:t>wielonarodowym</a:t>
            </a:r>
            <a:r>
              <a:rPr lang="en-US" sz="2400" dirty="0"/>
              <a:t> </a:t>
            </a:r>
            <a:r>
              <a:rPr lang="en-US" sz="2400" dirty="0" err="1"/>
              <a:t>i</a:t>
            </a:r>
            <a:r>
              <a:rPr lang="en-US" sz="2400" dirty="0"/>
              <a:t> </a:t>
            </a:r>
            <a:r>
              <a:rPr lang="en-US" sz="2400" dirty="0" err="1"/>
              <a:t>wielokulturowym</a:t>
            </a:r>
            <a:br>
              <a:rPr lang="en-US" sz="2400" dirty="0"/>
            </a:br>
            <a:endParaRPr lang="pl-PL" sz="2400" dirty="0"/>
          </a:p>
        </p:txBody>
      </p:sp>
      <p:sp>
        <p:nvSpPr>
          <p:cNvPr id="3" name="Text Placeholder 2"/>
          <p:cNvSpPr>
            <a:spLocks noGrp="1"/>
          </p:cNvSpPr>
          <p:nvPr>
            <p:ph type="body" idx="1"/>
          </p:nvPr>
        </p:nvSpPr>
        <p:spPr>
          <a:xfrm>
            <a:off x="781848" y="1176344"/>
            <a:ext cx="7719000" cy="3371400"/>
          </a:xfrm>
        </p:spPr>
        <p:txBody>
          <a:bodyPr/>
          <a:lstStyle/>
          <a:p>
            <a:pPr>
              <a:lnSpc>
                <a:spcPct val="150000"/>
              </a:lnSpc>
            </a:pPr>
            <a:r>
              <a:rPr lang="en-US" sz="2000" b="1" dirty="0"/>
              <a:t>30 </a:t>
            </a:r>
            <a:r>
              <a:rPr lang="en-US" sz="2000" b="1" dirty="0" err="1"/>
              <a:t>września</a:t>
            </a:r>
            <a:r>
              <a:rPr lang="en-US" sz="2000" b="1" dirty="0"/>
              <a:t> 1921 </a:t>
            </a:r>
            <a:r>
              <a:rPr lang="en-US" sz="2000" dirty="0"/>
              <a:t>– </a:t>
            </a:r>
            <a:r>
              <a:rPr lang="en-US" sz="2000" dirty="0" err="1"/>
              <a:t>pierwszy</a:t>
            </a:r>
            <a:r>
              <a:rPr lang="en-US" sz="2000" dirty="0"/>
              <a:t> </a:t>
            </a:r>
            <a:r>
              <a:rPr lang="en-US" sz="2000" dirty="0" err="1"/>
              <a:t>spis</a:t>
            </a:r>
            <a:r>
              <a:rPr lang="en-US" sz="2000" dirty="0"/>
              <a:t> </a:t>
            </a:r>
            <a:r>
              <a:rPr lang="en-US" sz="2000" dirty="0" err="1"/>
              <a:t>powszechny</a:t>
            </a:r>
            <a:r>
              <a:rPr lang="en-US" sz="2000" dirty="0"/>
              <a:t> w </a:t>
            </a:r>
            <a:r>
              <a:rPr lang="en-US" sz="2000" dirty="0" err="1"/>
              <a:t>odrodzonej</a:t>
            </a:r>
            <a:r>
              <a:rPr lang="en-US" sz="2000" dirty="0"/>
              <a:t> </a:t>
            </a:r>
            <a:r>
              <a:rPr lang="en-US" sz="2000" dirty="0" err="1"/>
              <a:t>Polsce</a:t>
            </a:r>
            <a:r>
              <a:rPr lang="en-US" sz="2000" dirty="0"/>
              <a:t>; </a:t>
            </a:r>
            <a:r>
              <a:rPr lang="en-US" sz="2000" dirty="0" err="1"/>
              <a:t>na</a:t>
            </a:r>
            <a:r>
              <a:rPr lang="en-US" sz="2000" dirty="0"/>
              <a:t> 27, 4 </a:t>
            </a:r>
            <a:r>
              <a:rPr lang="en-US" sz="2000" dirty="0" err="1"/>
              <a:t>mln</a:t>
            </a:r>
            <a:r>
              <a:rPr lang="en-US" sz="2000" dirty="0"/>
              <a:t> </a:t>
            </a:r>
            <a:r>
              <a:rPr lang="en-US" sz="2000" dirty="0" err="1"/>
              <a:t>mieszkańców</a:t>
            </a:r>
            <a:r>
              <a:rPr lang="en-US" sz="2000" dirty="0"/>
              <a:t> </a:t>
            </a:r>
            <a:r>
              <a:rPr lang="en-US" sz="2000" dirty="0" err="1"/>
              <a:t>przypadało</a:t>
            </a:r>
            <a:r>
              <a:rPr lang="en-US" sz="2000" dirty="0"/>
              <a:t> 30% </a:t>
            </a:r>
            <a:r>
              <a:rPr lang="en-US" sz="2000" dirty="0" err="1"/>
              <a:t>mniejszości</a:t>
            </a:r>
            <a:r>
              <a:rPr lang="en-US" sz="2000" dirty="0"/>
              <a:t> </a:t>
            </a:r>
            <a:r>
              <a:rPr lang="en-US" sz="2000" dirty="0" err="1"/>
              <a:t>narodowych</a:t>
            </a:r>
            <a:r>
              <a:rPr lang="en-US" sz="2000" dirty="0"/>
              <a:t>: </a:t>
            </a:r>
            <a:r>
              <a:rPr lang="en-US" sz="2000" dirty="0" err="1"/>
              <a:t>Ukraińcy</a:t>
            </a:r>
            <a:r>
              <a:rPr lang="en-US" sz="2000" dirty="0"/>
              <a:t> </a:t>
            </a:r>
            <a:r>
              <a:rPr lang="en-US" sz="2000" dirty="0" err="1"/>
              <a:t>stanowili</a:t>
            </a:r>
            <a:r>
              <a:rPr lang="en-US" sz="2000" dirty="0"/>
              <a:t> 14, 3%, </a:t>
            </a:r>
            <a:r>
              <a:rPr lang="en-US" sz="2000" dirty="0" err="1"/>
              <a:t>Żydzi</a:t>
            </a:r>
            <a:r>
              <a:rPr lang="en-US" sz="2000" dirty="0"/>
              <a:t> 7, 8%, </a:t>
            </a:r>
            <a:r>
              <a:rPr lang="en-US" sz="2000" dirty="0" err="1"/>
              <a:t>Białorusini</a:t>
            </a:r>
            <a:r>
              <a:rPr lang="en-US" sz="2000" dirty="0"/>
              <a:t> 3, 8%, </a:t>
            </a:r>
            <a:r>
              <a:rPr lang="en-US" sz="2000" dirty="0" err="1"/>
              <a:t>Niemcy</a:t>
            </a:r>
            <a:r>
              <a:rPr lang="en-US" sz="2000" dirty="0"/>
              <a:t> 3,8%</a:t>
            </a:r>
          </a:p>
          <a:p>
            <a:pPr>
              <a:lnSpc>
                <a:spcPct val="150000"/>
              </a:lnSpc>
            </a:pPr>
            <a:r>
              <a:rPr lang="en-US" sz="2000" b="1" dirty="0"/>
              <a:t>9 </a:t>
            </a:r>
            <a:r>
              <a:rPr lang="en-US" sz="2000" b="1" dirty="0" err="1"/>
              <a:t>grudnia</a:t>
            </a:r>
            <a:r>
              <a:rPr lang="en-US" sz="2000" b="1" dirty="0"/>
              <a:t> 1931 </a:t>
            </a:r>
            <a:r>
              <a:rPr lang="en-US" sz="2000" dirty="0"/>
              <a:t>– </a:t>
            </a:r>
            <a:r>
              <a:rPr lang="en-US" sz="2000" dirty="0" err="1"/>
              <a:t>wedle</a:t>
            </a:r>
            <a:r>
              <a:rPr lang="en-US" sz="2000" dirty="0"/>
              <a:t> </a:t>
            </a:r>
            <a:r>
              <a:rPr lang="en-US" sz="2000" dirty="0" err="1"/>
              <a:t>drugiego</a:t>
            </a:r>
            <a:r>
              <a:rPr lang="en-US" sz="2000" dirty="0"/>
              <a:t> </a:t>
            </a:r>
            <a:r>
              <a:rPr lang="en-US" sz="2000" dirty="0" err="1"/>
              <a:t>spisu</a:t>
            </a:r>
            <a:r>
              <a:rPr lang="en-US" sz="2000" dirty="0"/>
              <a:t> </a:t>
            </a:r>
            <a:r>
              <a:rPr lang="en-US" sz="2000" dirty="0" err="1"/>
              <a:t>powszechnego</a:t>
            </a:r>
            <a:r>
              <a:rPr lang="en-US" sz="2000" dirty="0"/>
              <a:t> w </a:t>
            </a:r>
            <a:r>
              <a:rPr lang="en-US" sz="2000" dirty="0" err="1"/>
              <a:t>Polsce</a:t>
            </a:r>
            <a:r>
              <a:rPr lang="en-US" sz="2000" dirty="0"/>
              <a:t> </a:t>
            </a:r>
            <a:r>
              <a:rPr lang="en-US" sz="2000" dirty="0" err="1"/>
              <a:t>Ukraińcy</a:t>
            </a:r>
            <a:r>
              <a:rPr lang="en-US" sz="2000" dirty="0"/>
              <a:t> </a:t>
            </a:r>
            <a:r>
              <a:rPr lang="en-US" sz="2000" dirty="0" err="1"/>
              <a:t>stanowili</a:t>
            </a:r>
            <a:r>
              <a:rPr lang="en-US" sz="2000" dirty="0"/>
              <a:t> 14% </a:t>
            </a:r>
            <a:r>
              <a:rPr lang="en-US" sz="2000" dirty="0" err="1"/>
              <a:t>społeczeństwa</a:t>
            </a:r>
            <a:r>
              <a:rPr lang="en-US" sz="2000" dirty="0"/>
              <a:t>, </a:t>
            </a:r>
            <a:r>
              <a:rPr lang="en-US" sz="2000" dirty="0" err="1"/>
              <a:t>Żydzi</a:t>
            </a:r>
            <a:r>
              <a:rPr lang="en-US" sz="2000" dirty="0"/>
              <a:t> 8, 5%, </a:t>
            </a:r>
            <a:r>
              <a:rPr lang="en-US" sz="2000" dirty="0" err="1"/>
              <a:t>Białorusini</a:t>
            </a:r>
            <a:r>
              <a:rPr lang="en-US" sz="2000" dirty="0"/>
              <a:t> 3% a </a:t>
            </a:r>
            <a:r>
              <a:rPr lang="en-US" sz="2000" dirty="0" err="1"/>
              <a:t>Niemcy</a:t>
            </a:r>
            <a:r>
              <a:rPr lang="en-US" sz="2000" dirty="0"/>
              <a:t> 2,3%</a:t>
            </a:r>
          </a:p>
        </p:txBody>
      </p:sp>
    </p:spTree>
    <p:extLst>
      <p:ext uri="{BB962C8B-B14F-4D97-AF65-F5344CB8AC3E}">
        <p14:creationId xmlns:p14="http://schemas.microsoft.com/office/powerpoint/2010/main" val="1554245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1964" y="1617712"/>
            <a:ext cx="5638800" cy="2275415"/>
          </a:xfrm>
        </p:spPr>
        <p:txBody>
          <a:bodyPr/>
          <a:lstStyle/>
          <a:p>
            <a:pPr algn="l">
              <a:lnSpc>
                <a:spcPct val="150000"/>
              </a:lnSpc>
            </a:pPr>
            <a:r>
              <a:rPr lang="pl-PL" sz="1600" dirty="0"/>
              <a:t>Według spisu powszechnego z 1921 roku II RP liczyła 27 mln osób, z czego Polacy stanowili ok. 69% ludności.</a:t>
            </a:r>
          </a:p>
          <a:p>
            <a:pPr>
              <a:lnSpc>
                <a:spcPct val="150000"/>
              </a:lnSpc>
            </a:pPr>
            <a:r>
              <a:rPr lang="pl-PL" sz="1600" dirty="0"/>
              <a:t>W ponad trzydziestoprocentowej grupie mniejszości narodowych najliczniejsi byli: Ukraińcy, Żydzi, Białorusini, Niemcy. </a:t>
            </a:r>
          </a:p>
        </p:txBody>
      </p:sp>
      <p:pic>
        <p:nvPicPr>
          <p:cNvPr id="3076" name="Picture 4" descr="oztrzaskana tablica ze słupa granicznego nr 1721 koło wsi Wielbowno nad Horynie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6" y="290946"/>
            <a:ext cx="2666175" cy="463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03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0"/>
            <a:ext cx="8157898" cy="5143500"/>
          </a:xfrm>
          <a:prstGeom prst="rect">
            <a:avLst/>
          </a:prstGeom>
        </p:spPr>
      </p:pic>
    </p:spTree>
    <p:extLst>
      <p:ext uri="{BB962C8B-B14F-4D97-AF65-F5344CB8AC3E}">
        <p14:creationId xmlns:p14="http://schemas.microsoft.com/office/powerpoint/2010/main" val="1411794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1011" y="476224"/>
            <a:ext cx="7719000" cy="564900"/>
          </a:xfrm>
        </p:spPr>
        <p:txBody>
          <a:bodyPr/>
          <a:lstStyle/>
          <a:p>
            <a:r>
              <a:rPr lang="pl-PL" dirty="0"/>
              <a:t>Bracia </a:t>
            </a:r>
            <a:r>
              <a:rPr lang="en-US" dirty="0" err="1"/>
              <a:t>Szeptyccy</a:t>
            </a:r>
            <a:r>
              <a:rPr lang="pl-PL" dirty="0"/>
              <a:t>. Admirał Józef </a:t>
            </a:r>
            <a:r>
              <a:rPr lang="pl-PL" dirty="0" err="1"/>
              <a:t>Unrug</a:t>
            </a:r>
            <a:r>
              <a:rPr lang="pl-PL" dirty="0"/>
              <a:t>.</a:t>
            </a:r>
          </a:p>
        </p:txBody>
      </p:sp>
      <p:sp>
        <p:nvSpPr>
          <p:cNvPr id="3" name="Text Placeholder 2"/>
          <p:cNvSpPr>
            <a:spLocks noGrp="1"/>
          </p:cNvSpPr>
          <p:nvPr>
            <p:ph type="body" idx="1"/>
          </p:nvPr>
        </p:nvSpPr>
        <p:spPr>
          <a:xfrm>
            <a:off x="471056" y="1235088"/>
            <a:ext cx="4378036" cy="3371400"/>
          </a:xfrm>
        </p:spPr>
        <p:txBody>
          <a:bodyPr/>
          <a:lstStyle/>
          <a:p>
            <a:pPr algn="just">
              <a:lnSpc>
                <a:spcPct val="150000"/>
              </a:lnSpc>
            </a:pPr>
            <a:r>
              <a:rPr lang="en-US" dirty="0" err="1"/>
              <a:t>Bywało</a:t>
            </a:r>
            <a:r>
              <a:rPr lang="en-US" dirty="0"/>
              <a:t>, </a:t>
            </a:r>
            <a:r>
              <a:rPr lang="en-US" dirty="0" err="1"/>
              <a:t>że</a:t>
            </a:r>
            <a:r>
              <a:rPr lang="en-US" dirty="0"/>
              <a:t> </a:t>
            </a:r>
            <a:r>
              <a:rPr lang="en-US" dirty="0" err="1"/>
              <a:t>poczucie</a:t>
            </a:r>
            <a:r>
              <a:rPr lang="en-US" dirty="0"/>
              <a:t> </a:t>
            </a:r>
            <a:r>
              <a:rPr lang="en-US" dirty="0" err="1"/>
              <a:t>tożsamości</a:t>
            </a:r>
            <a:r>
              <a:rPr lang="en-US" dirty="0"/>
              <a:t> </a:t>
            </a:r>
            <a:r>
              <a:rPr lang="pl-PL" b="1" dirty="0"/>
              <a:t>rozkładało się różnorodnie</a:t>
            </a:r>
            <a:r>
              <a:rPr lang="en-US" dirty="0"/>
              <a:t>. </a:t>
            </a:r>
            <a:r>
              <a:rPr lang="en-US" dirty="0" err="1"/>
              <a:t>Charakterystycznym</a:t>
            </a:r>
            <a:r>
              <a:rPr lang="en-US" dirty="0"/>
              <a:t> </a:t>
            </a:r>
            <a:r>
              <a:rPr lang="en-US" dirty="0" err="1"/>
              <a:t>przykładem</a:t>
            </a:r>
            <a:r>
              <a:rPr lang="en-US" dirty="0"/>
              <a:t> </a:t>
            </a:r>
            <a:r>
              <a:rPr lang="en-US" dirty="0" err="1"/>
              <a:t>są</a:t>
            </a:r>
            <a:r>
              <a:rPr lang="en-US" dirty="0"/>
              <a:t> </a:t>
            </a:r>
            <a:r>
              <a:rPr lang="en-US" b="1" dirty="0" err="1"/>
              <a:t>bracia</a:t>
            </a:r>
            <a:r>
              <a:rPr lang="en-US" b="1" dirty="0"/>
              <a:t> </a:t>
            </a:r>
            <a:r>
              <a:rPr lang="en-US" b="1" dirty="0" err="1"/>
              <a:t>Szeptyccy</a:t>
            </a:r>
            <a:r>
              <a:rPr lang="en-US" b="1" dirty="0"/>
              <a:t> </a:t>
            </a:r>
            <a:r>
              <a:rPr lang="en-US" dirty="0"/>
              <a:t>(</a:t>
            </a:r>
            <a:r>
              <a:rPr lang="en-US" dirty="0" err="1"/>
              <a:t>rodzina</a:t>
            </a:r>
            <a:r>
              <a:rPr lang="en-US" dirty="0"/>
              <a:t> o </a:t>
            </a:r>
            <a:r>
              <a:rPr lang="en-US" dirty="0" err="1"/>
              <a:t>korzeniach</a:t>
            </a:r>
            <a:r>
              <a:rPr lang="en-US" dirty="0"/>
              <a:t> </a:t>
            </a:r>
            <a:r>
              <a:rPr lang="en-US" dirty="0" err="1"/>
              <a:t>ukraińskich</a:t>
            </a:r>
            <a:r>
              <a:rPr lang="en-US" dirty="0"/>
              <a:t>): </a:t>
            </a:r>
            <a:r>
              <a:rPr lang="en-US" b="1" dirty="0"/>
              <a:t>Andrzej</a:t>
            </a:r>
            <a:r>
              <a:rPr lang="en-US" dirty="0"/>
              <a:t> </a:t>
            </a:r>
            <a:r>
              <a:rPr lang="en-US" dirty="0" err="1"/>
              <a:t>był</a:t>
            </a:r>
            <a:r>
              <a:rPr lang="en-US" dirty="0"/>
              <a:t> </a:t>
            </a:r>
            <a:r>
              <a:rPr lang="en-US" dirty="0" err="1"/>
              <a:t>biskupem</a:t>
            </a:r>
            <a:r>
              <a:rPr lang="en-US" dirty="0"/>
              <a:t> </a:t>
            </a:r>
            <a:r>
              <a:rPr lang="en-US" dirty="0" err="1"/>
              <a:t>greckokatolickim</a:t>
            </a:r>
            <a:r>
              <a:rPr lang="en-US" dirty="0"/>
              <a:t> </a:t>
            </a:r>
            <a:r>
              <a:rPr lang="en-US" dirty="0" err="1"/>
              <a:t>i</a:t>
            </a:r>
            <a:r>
              <a:rPr lang="en-US" dirty="0"/>
              <a:t> </a:t>
            </a:r>
            <a:r>
              <a:rPr lang="en-US" dirty="0" err="1"/>
              <a:t>duchowym</a:t>
            </a:r>
            <a:r>
              <a:rPr lang="en-US" dirty="0"/>
              <a:t> </a:t>
            </a:r>
            <a:r>
              <a:rPr lang="en-US" dirty="0" err="1"/>
              <a:t>przewodnikiem</a:t>
            </a:r>
            <a:r>
              <a:rPr lang="en-US" dirty="0"/>
              <a:t> </a:t>
            </a:r>
            <a:r>
              <a:rPr lang="en-US" dirty="0" err="1"/>
              <a:t>Ukraińców</a:t>
            </a:r>
            <a:r>
              <a:rPr lang="en-US" dirty="0"/>
              <a:t>, a </a:t>
            </a:r>
            <a:r>
              <a:rPr lang="en-US" b="1" dirty="0" err="1"/>
              <a:t>Stanisław</a:t>
            </a:r>
            <a:r>
              <a:rPr lang="en-US" dirty="0"/>
              <a:t> – </a:t>
            </a:r>
            <a:r>
              <a:rPr lang="en-US" dirty="0" err="1"/>
              <a:t>oficerem</a:t>
            </a:r>
            <a:r>
              <a:rPr lang="en-US" dirty="0"/>
              <a:t> </a:t>
            </a:r>
            <a:r>
              <a:rPr lang="en-US" dirty="0" err="1"/>
              <a:t>Wojska</a:t>
            </a:r>
            <a:r>
              <a:rPr lang="en-US" dirty="0"/>
              <a:t> </a:t>
            </a:r>
            <a:r>
              <a:rPr lang="en-US" dirty="0" err="1"/>
              <a:t>Polskiego</a:t>
            </a:r>
            <a:r>
              <a:rPr lang="en-US" dirty="0"/>
              <a:t>.</a:t>
            </a:r>
            <a:r>
              <a:rPr lang="pl-PL" dirty="0"/>
              <a:t> </a:t>
            </a:r>
          </a:p>
          <a:p>
            <a:pPr algn="just">
              <a:lnSpc>
                <a:spcPct val="150000"/>
              </a:lnSpc>
            </a:pPr>
            <a:r>
              <a:rPr lang="pl-PL" dirty="0"/>
              <a:t>Admirał Józef Hubert </a:t>
            </a:r>
            <a:r>
              <a:rPr lang="pl-PL" dirty="0" err="1"/>
              <a:t>Unrug</a:t>
            </a:r>
            <a:r>
              <a:rPr lang="pl-PL" dirty="0"/>
              <a:t> pochodzący ze starej niemieckiej szlachty, był i czuł się Polakiem. Był Admirałem Polskiej Marynarki Wojennej i walczył w kampanii wrześniowej.</a:t>
            </a:r>
          </a:p>
        </p:txBody>
      </p:sp>
      <p:pic>
        <p:nvPicPr>
          <p:cNvPr id="1026" name="Picture 2" descr="https://www.rp.pl/apps/pbcsi.dll/storyimage/RP/20161110/PLUSMINUS/311109925/AR/0/AR-311109925.jpg?imageversion=Artykul&amp;lastModifi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3582" y="1731817"/>
            <a:ext cx="4090418" cy="243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207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ruktura narodowościowa II R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8955" y="0"/>
            <a:ext cx="4118936" cy="513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347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laczpolske.pl/pliczki/20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8122" y="0"/>
            <a:ext cx="5168534" cy="5153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239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02717" y="2189018"/>
            <a:ext cx="7719000" cy="1011382"/>
          </a:xfrm>
        </p:spPr>
        <p:txBody>
          <a:bodyPr/>
          <a:lstStyle/>
          <a:p>
            <a:r>
              <a:rPr lang="en-US" sz="4400" dirty="0" err="1"/>
              <a:t>Mniejszości</a:t>
            </a:r>
            <a:r>
              <a:rPr lang="en-US" sz="4400" dirty="0"/>
              <a:t> II RP </a:t>
            </a:r>
            <a:br>
              <a:rPr lang="en-US" sz="2400" dirty="0"/>
            </a:br>
            <a:r>
              <a:rPr lang="en-US" sz="2400" dirty="0" err="1"/>
              <a:t>i</a:t>
            </a:r>
            <a:r>
              <a:rPr lang="en-US" sz="2400" dirty="0"/>
              <a:t> </a:t>
            </a:r>
            <a:r>
              <a:rPr lang="en-US" sz="2400" dirty="0" err="1"/>
              <a:t>ich</a:t>
            </a:r>
            <a:r>
              <a:rPr lang="en-US" sz="2400" dirty="0"/>
              <a:t> </a:t>
            </a:r>
            <a:r>
              <a:rPr lang="en-US" sz="2400" dirty="0" err="1"/>
              <a:t>stosunek</a:t>
            </a:r>
            <a:r>
              <a:rPr lang="en-US" sz="2400" dirty="0"/>
              <a:t> do </a:t>
            </a:r>
            <a:r>
              <a:rPr lang="en-US" sz="2400" dirty="0" err="1"/>
              <a:t>państwa</a:t>
            </a:r>
            <a:r>
              <a:rPr lang="en-US" sz="2400" dirty="0"/>
              <a:t> </a:t>
            </a:r>
            <a:r>
              <a:rPr lang="en-US" sz="2400" dirty="0" err="1"/>
              <a:t>polskiego</a:t>
            </a:r>
            <a:br>
              <a:rPr lang="en-US" sz="2400" dirty="0"/>
            </a:br>
            <a:endParaRPr lang="pl-PL" sz="2400" dirty="0"/>
          </a:p>
        </p:txBody>
      </p:sp>
      <p:sp>
        <p:nvSpPr>
          <p:cNvPr id="7" name="Google Shape;195;p33"/>
          <p:cNvSpPr/>
          <p:nvPr/>
        </p:nvSpPr>
        <p:spPr>
          <a:xfrm>
            <a:off x="0" y="2189018"/>
            <a:ext cx="2691881" cy="87283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1198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0734" y="541863"/>
            <a:ext cx="3395700" cy="564900"/>
          </a:xfrm>
        </p:spPr>
        <p:txBody>
          <a:bodyPr/>
          <a:lstStyle/>
          <a:p>
            <a:r>
              <a:rPr lang="en-US" dirty="0" err="1"/>
              <a:t>Ukraińcy</a:t>
            </a:r>
            <a:br>
              <a:rPr lang="en-US" dirty="0"/>
            </a:br>
            <a:endParaRPr lang="pl-PL" dirty="0"/>
          </a:p>
        </p:txBody>
      </p:sp>
      <p:sp>
        <p:nvSpPr>
          <p:cNvPr id="3" name="Text Placeholder 2"/>
          <p:cNvSpPr>
            <a:spLocks noGrp="1"/>
          </p:cNvSpPr>
          <p:nvPr>
            <p:ph type="body" idx="1"/>
          </p:nvPr>
        </p:nvSpPr>
        <p:spPr>
          <a:xfrm>
            <a:off x="3117273" y="824313"/>
            <a:ext cx="5541818" cy="3965055"/>
          </a:xfrm>
        </p:spPr>
        <p:txBody>
          <a:bodyPr/>
          <a:lstStyle/>
          <a:p>
            <a:pPr algn="just">
              <a:lnSpc>
                <a:spcPct val="150000"/>
              </a:lnSpc>
            </a:pPr>
            <a:r>
              <a:rPr lang="en-US" sz="1600" dirty="0" err="1"/>
              <a:t>Najliczniejsza</a:t>
            </a:r>
            <a:r>
              <a:rPr lang="en-US" sz="1600" dirty="0"/>
              <a:t> </a:t>
            </a:r>
            <a:r>
              <a:rPr lang="en-US" sz="1600" dirty="0" err="1"/>
              <a:t>grupa</a:t>
            </a:r>
            <a:r>
              <a:rPr lang="en-US" sz="1600" dirty="0"/>
              <a:t> </a:t>
            </a:r>
            <a:r>
              <a:rPr lang="en-US" sz="1600" dirty="0" err="1"/>
              <a:t>mniejszościowa</a:t>
            </a:r>
            <a:r>
              <a:rPr lang="en-US" sz="1600" dirty="0"/>
              <a:t>.</a:t>
            </a:r>
          </a:p>
          <a:p>
            <a:pPr algn="just">
              <a:lnSpc>
                <a:spcPct val="150000"/>
              </a:lnSpc>
            </a:pPr>
            <a:r>
              <a:rPr lang="en-US" sz="1600" dirty="0" err="1"/>
              <a:t>Zamieszkiwali</a:t>
            </a:r>
            <a:r>
              <a:rPr lang="en-US" sz="1600" dirty="0"/>
              <a:t> </a:t>
            </a:r>
            <a:r>
              <a:rPr lang="en-US" sz="1600" dirty="0" err="1"/>
              <a:t>tereny</a:t>
            </a:r>
            <a:r>
              <a:rPr lang="en-US" sz="1600" dirty="0"/>
              <a:t> </a:t>
            </a:r>
            <a:r>
              <a:rPr lang="en-US" sz="1600" dirty="0" err="1"/>
              <a:t>Polski</a:t>
            </a:r>
            <a:r>
              <a:rPr lang="en-US" sz="1600" dirty="0"/>
              <a:t> </a:t>
            </a:r>
            <a:r>
              <a:rPr lang="en-US" sz="1600" dirty="0" err="1"/>
              <a:t>południowo‑wschodniej</a:t>
            </a:r>
            <a:r>
              <a:rPr lang="en-US" sz="1600" dirty="0"/>
              <a:t>.</a:t>
            </a:r>
          </a:p>
          <a:p>
            <a:pPr algn="just">
              <a:lnSpc>
                <a:spcPct val="150000"/>
              </a:lnSpc>
            </a:pPr>
            <a:r>
              <a:rPr lang="en-US" sz="1600" dirty="0" err="1"/>
              <a:t>Byli</a:t>
            </a:r>
            <a:r>
              <a:rPr lang="en-US" sz="1600" dirty="0"/>
              <a:t> </a:t>
            </a:r>
            <a:r>
              <a:rPr lang="en-US" sz="1600" dirty="0" err="1"/>
              <a:t>członkami</a:t>
            </a:r>
            <a:r>
              <a:rPr lang="en-US" sz="1600" dirty="0"/>
              <a:t> </a:t>
            </a:r>
            <a:r>
              <a:rPr lang="en-US" sz="1600" dirty="0" err="1"/>
              <a:t>Kościoła</a:t>
            </a:r>
            <a:r>
              <a:rPr lang="en-US" sz="1600" dirty="0"/>
              <a:t> </a:t>
            </a:r>
            <a:r>
              <a:rPr lang="en-US" sz="1600" dirty="0" err="1"/>
              <a:t>greckokatolickiego</a:t>
            </a:r>
            <a:r>
              <a:rPr lang="en-US" sz="1600" dirty="0"/>
              <a:t> </a:t>
            </a:r>
            <a:r>
              <a:rPr lang="en-US" sz="1600" dirty="0" err="1"/>
              <a:t>lub</a:t>
            </a:r>
            <a:r>
              <a:rPr lang="en-US" sz="1600" dirty="0"/>
              <a:t> </a:t>
            </a:r>
            <a:r>
              <a:rPr lang="en-US" sz="1600" dirty="0" err="1"/>
              <a:t>prawosławnego</a:t>
            </a:r>
            <a:r>
              <a:rPr lang="en-US" sz="1600" dirty="0"/>
              <a:t>.</a:t>
            </a:r>
          </a:p>
          <a:p>
            <a:pPr algn="just">
              <a:lnSpc>
                <a:spcPct val="150000"/>
              </a:lnSpc>
            </a:pPr>
            <a:r>
              <a:rPr lang="en-US" sz="1600" dirty="0" err="1"/>
              <a:t>Podział</a:t>
            </a:r>
            <a:r>
              <a:rPr lang="en-US" sz="1600" dirty="0"/>
              <a:t> z </a:t>
            </a:r>
            <a:r>
              <a:rPr lang="en-US" sz="1600" dirty="0" err="1"/>
              <a:t>przeszłości</a:t>
            </a:r>
            <a:r>
              <a:rPr lang="en-US" sz="1600" dirty="0"/>
              <a:t> (</a:t>
            </a:r>
            <a:r>
              <a:rPr lang="en-US" sz="1600" dirty="0" err="1"/>
              <a:t>rozbiory</a:t>
            </a:r>
            <a:r>
              <a:rPr lang="en-US" sz="1600" dirty="0"/>
              <a:t>) </a:t>
            </a:r>
            <a:r>
              <a:rPr lang="en-US" sz="1600" dirty="0" err="1"/>
              <a:t>miał</a:t>
            </a:r>
            <a:r>
              <a:rPr lang="en-US" sz="1600" dirty="0"/>
              <a:t> </a:t>
            </a:r>
            <a:r>
              <a:rPr lang="en-US" sz="1600" dirty="0" err="1"/>
              <a:t>wpływ</a:t>
            </a:r>
            <a:r>
              <a:rPr lang="en-US" sz="1600" dirty="0"/>
              <a:t> </a:t>
            </a:r>
            <a:r>
              <a:rPr lang="en-US" sz="1600" dirty="0" err="1"/>
              <a:t>na</a:t>
            </a:r>
            <a:r>
              <a:rPr lang="en-US" sz="1600" dirty="0"/>
              <a:t> </a:t>
            </a:r>
            <a:r>
              <a:rPr lang="en-US" sz="1600" dirty="0" err="1"/>
              <a:t>ukształtowanie</a:t>
            </a:r>
            <a:r>
              <a:rPr lang="en-US" sz="1600" dirty="0"/>
              <a:t> </a:t>
            </a:r>
            <a:r>
              <a:rPr lang="en-US" sz="1600" dirty="0" err="1"/>
              <a:t>się</a:t>
            </a:r>
            <a:r>
              <a:rPr lang="en-US" sz="1600" dirty="0"/>
              <a:t> </a:t>
            </a:r>
            <a:r>
              <a:rPr lang="en-US" sz="1600" dirty="0" err="1"/>
              <a:t>poczucia</a:t>
            </a:r>
            <a:r>
              <a:rPr lang="en-US" sz="1600" dirty="0"/>
              <a:t> </a:t>
            </a:r>
            <a:r>
              <a:rPr lang="en-US" sz="1600" dirty="0" err="1"/>
              <a:t>świadomości</a:t>
            </a:r>
            <a:r>
              <a:rPr lang="en-US" sz="1600" dirty="0"/>
              <a:t> </a:t>
            </a:r>
            <a:r>
              <a:rPr lang="en-US" sz="1600" dirty="0" err="1"/>
              <a:t>narodowej</a:t>
            </a:r>
            <a:r>
              <a:rPr lang="en-US" sz="1600" dirty="0"/>
              <a:t>. U </a:t>
            </a:r>
            <a:r>
              <a:rPr lang="en-US" sz="1600" dirty="0" err="1"/>
              <a:t>dawnych</a:t>
            </a:r>
            <a:r>
              <a:rPr lang="en-US" sz="1600" dirty="0"/>
              <a:t> </a:t>
            </a:r>
            <a:r>
              <a:rPr lang="en-US" sz="1600" dirty="0" err="1"/>
              <a:t>podwładnych</a:t>
            </a:r>
            <a:r>
              <a:rPr lang="en-US" sz="1600" dirty="0"/>
              <a:t> </a:t>
            </a:r>
            <a:r>
              <a:rPr lang="en-US" sz="1600" dirty="0" err="1"/>
              <a:t>Habsburgów</a:t>
            </a:r>
            <a:r>
              <a:rPr lang="en-US" sz="1600" dirty="0"/>
              <a:t> </a:t>
            </a:r>
            <a:r>
              <a:rPr lang="en-US" sz="1600" dirty="0" err="1"/>
              <a:t>była</a:t>
            </a:r>
            <a:r>
              <a:rPr lang="en-US" sz="1600" dirty="0"/>
              <a:t> </a:t>
            </a:r>
            <a:r>
              <a:rPr lang="en-US" sz="1600" dirty="0" err="1"/>
              <a:t>ona</a:t>
            </a:r>
            <a:r>
              <a:rPr lang="en-US" sz="1600" dirty="0"/>
              <a:t> </a:t>
            </a:r>
            <a:r>
              <a:rPr lang="en-US" sz="1600" dirty="0" err="1"/>
              <a:t>znacznie</a:t>
            </a:r>
            <a:r>
              <a:rPr lang="en-US" sz="1600" dirty="0"/>
              <a:t> </a:t>
            </a:r>
            <a:r>
              <a:rPr lang="en-US" sz="1600" dirty="0" err="1"/>
              <a:t>bardziej</a:t>
            </a:r>
            <a:r>
              <a:rPr lang="en-US" sz="1600" dirty="0"/>
              <a:t> </a:t>
            </a:r>
            <a:r>
              <a:rPr lang="en-US" sz="1600" dirty="0" err="1"/>
              <a:t>rozwinięta</a:t>
            </a:r>
            <a:r>
              <a:rPr lang="en-US" sz="1600" dirty="0"/>
              <a:t>.</a:t>
            </a:r>
          </a:p>
          <a:p>
            <a:pPr algn="just">
              <a:lnSpc>
                <a:spcPct val="150000"/>
              </a:lnSpc>
            </a:pPr>
            <a:r>
              <a:rPr lang="en-US" sz="1600" dirty="0" err="1"/>
              <a:t>Ukraińcy</a:t>
            </a:r>
            <a:r>
              <a:rPr lang="en-US" sz="1600" dirty="0"/>
              <a:t> </a:t>
            </a:r>
            <a:r>
              <a:rPr lang="en-US" sz="1600" dirty="0" err="1"/>
              <a:t>należeli</a:t>
            </a:r>
            <a:r>
              <a:rPr lang="en-US" sz="1600" dirty="0"/>
              <a:t> do </a:t>
            </a:r>
            <a:r>
              <a:rPr lang="en-US" sz="1600" dirty="0" err="1"/>
              <a:t>najbardziej</a:t>
            </a:r>
            <a:r>
              <a:rPr lang="en-US" sz="1600" dirty="0"/>
              <a:t> </a:t>
            </a:r>
            <a:r>
              <a:rPr lang="en-US" sz="1600" dirty="0" err="1"/>
              <a:t>aktywnych</a:t>
            </a:r>
            <a:r>
              <a:rPr lang="en-US" sz="1600" dirty="0"/>
              <a:t> </a:t>
            </a:r>
            <a:r>
              <a:rPr lang="en-US" sz="1600" dirty="0" err="1"/>
              <a:t>grup</a:t>
            </a:r>
            <a:r>
              <a:rPr lang="en-US" sz="1600" dirty="0"/>
              <a:t> pod </a:t>
            </a:r>
            <a:r>
              <a:rPr lang="en-US" sz="1600" dirty="0" err="1"/>
              <a:t>względem</a:t>
            </a:r>
            <a:r>
              <a:rPr lang="en-US" sz="1600" dirty="0"/>
              <a:t> </a:t>
            </a:r>
            <a:r>
              <a:rPr lang="en-US" sz="1600" dirty="0" err="1"/>
              <a:t>politycznym</a:t>
            </a:r>
            <a:r>
              <a:rPr lang="en-US" sz="1600" dirty="0"/>
              <a:t>.</a:t>
            </a:r>
          </a:p>
        </p:txBody>
      </p:sp>
      <p:pic>
        <p:nvPicPr>
          <p:cNvPr id="11266" name="Picture 2" descr="zy wszyscy Ukraińcy popierali UPA? | CiekawostkiHistoryczne.p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37164" cy="293716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lu Polaków było w Związku Sowieckim przed wojną? – Kresy24.pl – Wschod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4" y="3083376"/>
            <a:ext cx="2950058" cy="2060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645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0"/>
          <p:cNvSpPr txBox="1">
            <a:spLocks noGrp="1"/>
          </p:cNvSpPr>
          <p:nvPr>
            <p:ph type="title"/>
          </p:nvPr>
        </p:nvSpPr>
        <p:spPr>
          <a:xfrm>
            <a:off x="712575" y="536925"/>
            <a:ext cx="7719000" cy="56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l-PL" dirty="0"/>
              <a:t>Agenda</a:t>
            </a:r>
            <a:endParaRPr dirty="0"/>
          </a:p>
        </p:txBody>
      </p:sp>
      <p:sp>
        <p:nvSpPr>
          <p:cNvPr id="162" name="Google Shape;162;p30"/>
          <p:cNvSpPr txBox="1">
            <a:spLocks noGrp="1"/>
          </p:cNvSpPr>
          <p:nvPr>
            <p:ph type="body" idx="1"/>
          </p:nvPr>
        </p:nvSpPr>
        <p:spPr>
          <a:xfrm>
            <a:off x="712575" y="1235088"/>
            <a:ext cx="7719000" cy="3371400"/>
          </a:xfrm>
          <a:prstGeom prst="rect">
            <a:avLst/>
          </a:prstGeom>
        </p:spPr>
        <p:txBody>
          <a:bodyPr spcFirstLastPara="1" wrap="square" lIns="91425" tIns="91425" rIns="91425" bIns="91425" anchor="t" anchorCtr="0">
            <a:noAutofit/>
          </a:bodyPr>
          <a:lstStyle/>
          <a:p>
            <a:pPr>
              <a:lnSpc>
                <a:spcPct val="150000"/>
              </a:lnSpc>
            </a:pPr>
            <a:r>
              <a:rPr lang="en-US" sz="1600" dirty="0" err="1"/>
              <a:t>Przekonacie</a:t>
            </a:r>
            <a:r>
              <a:rPr lang="en-US" sz="1600" dirty="0"/>
              <a:t> </a:t>
            </a:r>
            <a:r>
              <a:rPr lang="en-US" sz="1600" dirty="0" err="1"/>
              <a:t>się</a:t>
            </a:r>
            <a:r>
              <a:rPr lang="en-US" sz="1600" dirty="0"/>
              <a:t>, </a:t>
            </a:r>
            <a:r>
              <a:rPr lang="en-US" sz="1600" dirty="0" err="1"/>
              <a:t>że</a:t>
            </a:r>
            <a:r>
              <a:rPr lang="en-US" sz="1600" dirty="0"/>
              <a:t> </a:t>
            </a:r>
            <a:r>
              <a:rPr lang="en-US" sz="1600" dirty="0" err="1"/>
              <a:t>wydarzenia</a:t>
            </a:r>
            <a:r>
              <a:rPr lang="en-US" sz="1600" dirty="0"/>
              <a:t> </a:t>
            </a:r>
            <a:r>
              <a:rPr lang="en-US" sz="1600" dirty="0" err="1"/>
              <a:t>okolicznościowe</a:t>
            </a:r>
            <a:r>
              <a:rPr lang="en-US" sz="1600" dirty="0"/>
              <a:t> </a:t>
            </a:r>
            <a:r>
              <a:rPr lang="en-US" sz="1600" dirty="0" err="1"/>
              <a:t>i</a:t>
            </a:r>
            <a:r>
              <a:rPr lang="en-US" sz="1600" dirty="0"/>
              <a:t> </a:t>
            </a:r>
            <a:r>
              <a:rPr lang="en-US" sz="1600" dirty="0" err="1"/>
              <a:t>jubileuszowe</a:t>
            </a:r>
            <a:r>
              <a:rPr lang="en-US" sz="1600" dirty="0"/>
              <a:t> </a:t>
            </a:r>
            <a:r>
              <a:rPr lang="en-US" sz="1600" dirty="0" err="1"/>
              <a:t>oraz</a:t>
            </a:r>
            <a:r>
              <a:rPr lang="en-US" sz="1600" dirty="0"/>
              <a:t> </a:t>
            </a:r>
            <a:r>
              <a:rPr lang="en-US" sz="1600" dirty="0" err="1"/>
              <a:t>lekcje</a:t>
            </a:r>
            <a:r>
              <a:rPr lang="en-US" sz="1600" dirty="0"/>
              <a:t> o </a:t>
            </a:r>
            <a:r>
              <a:rPr lang="en-US" sz="1600" dirty="0" err="1"/>
              <a:t>nich</a:t>
            </a:r>
            <a:r>
              <a:rPr lang="en-US" sz="1600" dirty="0"/>
              <a:t>, </a:t>
            </a:r>
            <a:r>
              <a:rPr lang="en-US" sz="1600" dirty="0" err="1"/>
              <a:t>wcale</a:t>
            </a:r>
            <a:r>
              <a:rPr lang="en-US" sz="1600" dirty="0"/>
              <a:t> </a:t>
            </a:r>
            <a:r>
              <a:rPr lang="en-US" sz="1600" dirty="0" err="1"/>
              <a:t>nie</a:t>
            </a:r>
            <a:r>
              <a:rPr lang="en-US" sz="1600" dirty="0"/>
              <a:t> </a:t>
            </a:r>
            <a:r>
              <a:rPr lang="en-US" sz="1600" dirty="0" err="1"/>
              <a:t>muszą</a:t>
            </a:r>
            <a:r>
              <a:rPr lang="en-US" sz="1600" dirty="0"/>
              <a:t> </a:t>
            </a:r>
            <a:r>
              <a:rPr lang="en-US" sz="1600" dirty="0" err="1"/>
              <a:t>być</a:t>
            </a:r>
            <a:r>
              <a:rPr lang="en-US" sz="1600" dirty="0"/>
              <a:t> </a:t>
            </a:r>
            <a:r>
              <a:rPr lang="en-US" sz="1600" dirty="0" err="1"/>
              <a:t>nudne</a:t>
            </a:r>
            <a:r>
              <a:rPr lang="en-US" sz="1600" dirty="0"/>
              <a:t>.</a:t>
            </a:r>
          </a:p>
          <a:p>
            <a:pPr>
              <a:lnSpc>
                <a:spcPct val="150000"/>
              </a:lnSpc>
            </a:pPr>
            <a:r>
              <a:rPr lang="en-US" sz="1600" dirty="0" err="1"/>
              <a:t>Poznacie</a:t>
            </a:r>
            <a:r>
              <a:rPr lang="en-US" sz="1600" dirty="0"/>
              <a:t> </a:t>
            </a:r>
            <a:r>
              <a:rPr lang="en-US" sz="1600" dirty="0" err="1"/>
              <a:t>historię</a:t>
            </a:r>
            <a:r>
              <a:rPr lang="en-US" sz="1600" dirty="0"/>
              <a:t> </a:t>
            </a:r>
            <a:r>
              <a:rPr lang="en-US" sz="1600" dirty="0" err="1"/>
              <a:t>niesamowitych</a:t>
            </a:r>
            <a:r>
              <a:rPr lang="en-US" sz="1600" dirty="0"/>
              <a:t> </a:t>
            </a:r>
            <a:r>
              <a:rPr lang="en-US" sz="1600" dirty="0" err="1"/>
              <a:t>podróży</a:t>
            </a:r>
            <a:r>
              <a:rPr lang="en-US" sz="1600" dirty="0"/>
              <a:t> </a:t>
            </a:r>
            <a:r>
              <a:rPr lang="en-US" sz="1600" dirty="0" err="1"/>
              <a:t>największego</a:t>
            </a:r>
            <a:r>
              <a:rPr lang="en-US" sz="1600" dirty="0"/>
              <a:t>, </a:t>
            </a:r>
            <a:r>
              <a:rPr lang="en-US" sz="1600" dirty="0" err="1"/>
              <a:t>polskiego</a:t>
            </a:r>
            <a:r>
              <a:rPr lang="en-US" sz="1600" dirty="0"/>
              <a:t> </a:t>
            </a:r>
            <a:r>
              <a:rPr lang="en-US" sz="1600" dirty="0" err="1"/>
              <a:t>obieżyświata</a:t>
            </a:r>
            <a:r>
              <a:rPr lang="en-US" sz="1600" dirty="0"/>
              <a:t> w </a:t>
            </a:r>
            <a:r>
              <a:rPr lang="en-US" sz="1600" dirty="0" err="1"/>
              <a:t>dziejach</a:t>
            </a:r>
            <a:r>
              <a:rPr lang="en-US" sz="1600" dirty="0"/>
              <a:t>.</a:t>
            </a:r>
          </a:p>
          <a:p>
            <a:pPr>
              <a:lnSpc>
                <a:spcPct val="150000"/>
              </a:lnSpc>
            </a:pPr>
            <a:r>
              <a:rPr lang="en-US" sz="1600" dirty="0" err="1"/>
              <a:t>Posłuchacie</a:t>
            </a:r>
            <a:r>
              <a:rPr lang="en-US" sz="1600" dirty="0"/>
              <a:t> </a:t>
            </a:r>
            <a:r>
              <a:rPr lang="en-US" sz="1600" dirty="0" err="1"/>
              <a:t>budujących</a:t>
            </a:r>
            <a:r>
              <a:rPr lang="en-US" sz="1600" dirty="0"/>
              <a:t> </a:t>
            </a:r>
            <a:r>
              <a:rPr lang="en-US" sz="1600" dirty="0" err="1"/>
              <a:t>historii</a:t>
            </a:r>
            <a:r>
              <a:rPr lang="en-US" sz="1600" dirty="0"/>
              <a:t>  o </a:t>
            </a:r>
            <a:r>
              <a:rPr lang="en-US" sz="1600" dirty="0" err="1"/>
              <a:t>ostatnim</a:t>
            </a:r>
            <a:r>
              <a:rPr lang="en-US" sz="1600" dirty="0"/>
              <a:t> </a:t>
            </a:r>
            <a:r>
              <a:rPr lang="en-US" sz="1600" dirty="0" err="1"/>
              <a:t>przyjaznym</a:t>
            </a:r>
            <a:r>
              <a:rPr lang="en-US" sz="1600" dirty="0"/>
              <a:t> </a:t>
            </a:r>
            <a:r>
              <a:rPr lang="en-US" sz="1600" dirty="0" err="1"/>
              <a:t>miejscu</a:t>
            </a:r>
            <a:r>
              <a:rPr lang="en-US" sz="1600" dirty="0"/>
              <a:t> </a:t>
            </a:r>
            <a:r>
              <a:rPr lang="en-US" sz="1600" dirty="0" err="1"/>
              <a:t>na</a:t>
            </a:r>
            <a:r>
              <a:rPr lang="en-US" sz="1600" dirty="0"/>
              <a:t> </a:t>
            </a:r>
            <a:r>
              <a:rPr lang="en-US" sz="1600" dirty="0" err="1"/>
              <a:t>ziemi</a:t>
            </a:r>
            <a:r>
              <a:rPr lang="en-US" sz="1600" dirty="0"/>
              <a:t>, </a:t>
            </a:r>
            <a:r>
              <a:rPr lang="en-US" sz="1600" dirty="0" err="1"/>
              <a:t>solidarnym</a:t>
            </a:r>
            <a:r>
              <a:rPr lang="en-US" sz="1600" dirty="0"/>
              <a:t> </a:t>
            </a:r>
            <a:r>
              <a:rPr lang="en-US" sz="1600" dirty="0" err="1"/>
              <a:t>sąsiedztwie</a:t>
            </a:r>
            <a:r>
              <a:rPr lang="en-US" sz="1600" dirty="0"/>
              <a:t> II </a:t>
            </a:r>
            <a:r>
              <a:rPr lang="en-US" sz="1600" dirty="0" err="1"/>
              <a:t>Rzeczypospolitej</a:t>
            </a:r>
            <a:r>
              <a:rPr lang="en-US" sz="1600" dirty="0"/>
              <a:t>, </a:t>
            </a:r>
            <a:r>
              <a:rPr lang="en-US" sz="1600" dirty="0" err="1"/>
              <a:t>wielokulturowej</a:t>
            </a:r>
            <a:r>
              <a:rPr lang="en-US" sz="1600" dirty="0"/>
              <a:t> </a:t>
            </a:r>
            <a:r>
              <a:rPr lang="en-US" sz="1600" dirty="0" err="1"/>
              <a:t>i</a:t>
            </a:r>
            <a:r>
              <a:rPr lang="en-US" sz="1600" dirty="0"/>
              <a:t> </a:t>
            </a:r>
            <a:r>
              <a:rPr lang="en-US" sz="1600" dirty="0" err="1"/>
              <a:t>barwnej</a:t>
            </a:r>
            <a:r>
              <a:rPr lang="en-US" sz="1600" dirty="0"/>
              <a:t> </a:t>
            </a:r>
            <a:r>
              <a:rPr lang="en-US" sz="1600" dirty="0" err="1"/>
              <a:t>jak</a:t>
            </a:r>
            <a:r>
              <a:rPr lang="en-US" sz="1600" dirty="0"/>
              <a:t> </a:t>
            </a:r>
            <a:r>
              <a:rPr lang="en-US" sz="1600" dirty="0" err="1"/>
              <a:t>sama</a:t>
            </a:r>
            <a:r>
              <a:rPr lang="en-US" sz="1600" dirty="0"/>
              <a:t> Europa.</a:t>
            </a:r>
          </a:p>
          <a:p>
            <a:pPr>
              <a:lnSpc>
                <a:spcPct val="150000"/>
              </a:lnSpc>
            </a:pPr>
            <a:r>
              <a:rPr lang="en-US" sz="1600" dirty="0" err="1"/>
              <a:t>Przywołamy</a:t>
            </a:r>
            <a:r>
              <a:rPr lang="en-US" sz="1600" dirty="0"/>
              <a:t> </a:t>
            </a:r>
            <a:r>
              <a:rPr lang="en-US" sz="1600" dirty="0" err="1"/>
              <a:t>wspólnie</a:t>
            </a:r>
            <a:r>
              <a:rPr lang="en-US" sz="1600" dirty="0"/>
              <a:t> </a:t>
            </a:r>
            <a:r>
              <a:rPr lang="en-US" sz="1600" dirty="0" err="1"/>
              <a:t>ducha</a:t>
            </a:r>
            <a:r>
              <a:rPr lang="en-US" sz="1600" dirty="0"/>
              <a:t> </a:t>
            </a:r>
            <a:r>
              <a:rPr lang="en-US" sz="1600" dirty="0" err="1"/>
              <a:t>polskiej</a:t>
            </a:r>
            <a:r>
              <a:rPr lang="en-US" sz="1600" dirty="0"/>
              <a:t> </a:t>
            </a:r>
            <a:r>
              <a:rPr lang="en-US" sz="1600" dirty="0" err="1"/>
              <a:t>wolności</a:t>
            </a:r>
            <a:r>
              <a:rPr lang="en-US" sz="1600" dirty="0"/>
              <a:t>, </a:t>
            </a:r>
            <a:r>
              <a:rPr lang="en-US" sz="1600" dirty="0" err="1"/>
              <a:t>wspominając</a:t>
            </a:r>
            <a:r>
              <a:rPr lang="en-US" sz="1600" dirty="0"/>
              <a:t> </a:t>
            </a:r>
            <a:r>
              <a:rPr lang="en-US" sz="1600" dirty="0" err="1"/>
              <a:t>czasy</a:t>
            </a:r>
            <a:r>
              <a:rPr lang="en-US" sz="1600" dirty="0"/>
              <a:t>, </a:t>
            </a:r>
            <a:r>
              <a:rPr lang="en-US" sz="1600" dirty="0" err="1"/>
              <a:t>gdy</a:t>
            </a:r>
            <a:r>
              <a:rPr lang="en-US" sz="1600" dirty="0"/>
              <a:t> my </a:t>
            </a:r>
            <a:r>
              <a:rPr lang="en-US" sz="1600" dirty="0" err="1"/>
              <a:t>Polacy</a:t>
            </a:r>
            <a:r>
              <a:rPr lang="en-US" sz="1600" dirty="0"/>
              <a:t> </a:t>
            </a:r>
            <a:r>
              <a:rPr lang="en-US" sz="1600" dirty="0" err="1"/>
              <a:t>razem</a:t>
            </a:r>
            <a:r>
              <a:rPr lang="en-US" sz="1600" dirty="0"/>
              <a:t> z </a:t>
            </a:r>
            <a:r>
              <a:rPr lang="en-US" sz="1600" dirty="0" err="1"/>
              <a:t>Janem</a:t>
            </a:r>
            <a:r>
              <a:rPr lang="en-US" sz="1600" dirty="0"/>
              <a:t> </a:t>
            </a:r>
            <a:r>
              <a:rPr lang="en-US" sz="1600" dirty="0" err="1"/>
              <a:t>Pawłem</a:t>
            </a:r>
            <a:r>
              <a:rPr lang="en-US" sz="1600" dirty="0"/>
              <a:t> II, </a:t>
            </a:r>
            <a:r>
              <a:rPr lang="en-US" sz="1600" dirty="0" err="1"/>
              <a:t>bezkrwawo</a:t>
            </a:r>
            <a:r>
              <a:rPr lang="en-US" sz="1600" dirty="0"/>
              <a:t> </a:t>
            </a:r>
            <a:r>
              <a:rPr lang="en-US" sz="1600" dirty="0" err="1"/>
              <a:t>rozbroiliśmy</a:t>
            </a:r>
            <a:r>
              <a:rPr lang="en-US" sz="1600" dirty="0"/>
              <a:t> imperium </a:t>
            </a:r>
            <a:r>
              <a:rPr lang="en-US" sz="1600" dirty="0" err="1"/>
              <a:t>zła</a:t>
            </a:r>
            <a:r>
              <a:rPr lang="en-US" sz="1600" dirty="0"/>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418" y="4478542"/>
            <a:ext cx="2657582" cy="6649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3025" y="666555"/>
            <a:ext cx="3395700" cy="564900"/>
          </a:xfrm>
        </p:spPr>
        <p:txBody>
          <a:bodyPr/>
          <a:lstStyle/>
          <a:p>
            <a:r>
              <a:rPr lang="en-US" dirty="0" err="1"/>
              <a:t>Żydzi</a:t>
            </a:r>
            <a:br>
              <a:rPr lang="en-US" dirty="0"/>
            </a:br>
            <a:endParaRPr lang="pl-PL" dirty="0"/>
          </a:p>
        </p:txBody>
      </p:sp>
      <p:sp>
        <p:nvSpPr>
          <p:cNvPr id="3" name="Text Placeholder 2"/>
          <p:cNvSpPr>
            <a:spLocks noGrp="1"/>
          </p:cNvSpPr>
          <p:nvPr>
            <p:ph type="body" idx="1"/>
          </p:nvPr>
        </p:nvSpPr>
        <p:spPr>
          <a:xfrm>
            <a:off x="2840182" y="949005"/>
            <a:ext cx="6303818" cy="4630072"/>
          </a:xfrm>
        </p:spPr>
        <p:txBody>
          <a:bodyPr/>
          <a:lstStyle/>
          <a:p>
            <a:pPr algn="l">
              <a:lnSpc>
                <a:spcPct val="150000"/>
              </a:lnSpc>
            </a:pPr>
            <a:r>
              <a:rPr lang="en-US" sz="1400" dirty="0" err="1"/>
              <a:t>Żydzi</a:t>
            </a:r>
            <a:r>
              <a:rPr lang="en-US" sz="1400" dirty="0"/>
              <a:t> </a:t>
            </a:r>
            <a:r>
              <a:rPr lang="en-US" sz="1400" dirty="0" err="1"/>
              <a:t>żyli</a:t>
            </a:r>
            <a:r>
              <a:rPr lang="en-US" sz="1400" dirty="0"/>
              <a:t> w </a:t>
            </a:r>
            <a:r>
              <a:rPr lang="en-US" sz="1400" dirty="0" err="1"/>
              <a:t>rozproszeniu</a:t>
            </a:r>
            <a:r>
              <a:rPr lang="en-US" sz="1400" dirty="0"/>
              <a:t>, ale </a:t>
            </a:r>
            <a:r>
              <a:rPr lang="en-US" sz="1400" dirty="0" err="1"/>
              <a:t>przede</a:t>
            </a:r>
            <a:r>
              <a:rPr lang="en-US" sz="1400" dirty="0"/>
              <a:t> </a:t>
            </a:r>
            <a:r>
              <a:rPr lang="en-US" sz="1400" dirty="0" err="1"/>
              <a:t>wszystkim</a:t>
            </a:r>
            <a:r>
              <a:rPr lang="en-US" sz="1400" dirty="0"/>
              <a:t> w </a:t>
            </a:r>
            <a:r>
              <a:rPr lang="en-US" sz="1400" dirty="0" err="1"/>
              <a:t>ośrodkach</a:t>
            </a:r>
            <a:r>
              <a:rPr lang="en-US" sz="1400" dirty="0"/>
              <a:t> </a:t>
            </a:r>
            <a:r>
              <a:rPr lang="en-US" sz="1400" dirty="0" err="1"/>
              <a:t>miejskich</a:t>
            </a:r>
            <a:r>
              <a:rPr lang="en-US" sz="1400" dirty="0"/>
              <a:t>. </a:t>
            </a:r>
            <a:r>
              <a:rPr lang="en-US" sz="1400" dirty="0" err="1"/>
              <a:t>Stanowili</a:t>
            </a:r>
            <a:r>
              <a:rPr lang="en-US" sz="1400" dirty="0"/>
              <a:t> 21% </a:t>
            </a:r>
            <a:r>
              <a:rPr lang="en-US" sz="1400" dirty="0" err="1"/>
              <a:t>ogólnej</a:t>
            </a:r>
            <a:r>
              <a:rPr lang="en-US" sz="1400" dirty="0"/>
              <a:t> </a:t>
            </a:r>
            <a:r>
              <a:rPr lang="en-US" sz="1400" dirty="0" err="1"/>
              <a:t>liczby</a:t>
            </a:r>
            <a:r>
              <a:rPr lang="en-US" sz="1400" dirty="0"/>
              <a:t> </a:t>
            </a:r>
            <a:r>
              <a:rPr lang="en-US" sz="1400" dirty="0" err="1"/>
              <a:t>mieszkańców</a:t>
            </a:r>
            <a:r>
              <a:rPr lang="en-US" sz="1400" dirty="0"/>
              <a:t> </a:t>
            </a:r>
            <a:r>
              <a:rPr lang="en-US" sz="1400" dirty="0" err="1"/>
              <a:t>miast</a:t>
            </a:r>
            <a:r>
              <a:rPr lang="en-US" sz="1400" dirty="0"/>
              <a:t> II RP. </a:t>
            </a:r>
            <a:r>
              <a:rPr lang="en-US" sz="1400" dirty="0" err="1"/>
              <a:t>Polska</a:t>
            </a:r>
            <a:r>
              <a:rPr lang="en-US" sz="1400" dirty="0"/>
              <a:t> </a:t>
            </a:r>
            <a:r>
              <a:rPr lang="en-US" sz="1400" dirty="0" err="1"/>
              <a:t>była</a:t>
            </a:r>
            <a:r>
              <a:rPr lang="en-US" sz="1400" dirty="0"/>
              <a:t> </a:t>
            </a:r>
            <a:r>
              <a:rPr lang="en-US" sz="1400" dirty="0" err="1"/>
              <a:t>drugim</a:t>
            </a:r>
            <a:r>
              <a:rPr lang="en-US" sz="1400" dirty="0"/>
              <a:t> (</a:t>
            </a:r>
            <a:r>
              <a:rPr lang="en-US" sz="1400" dirty="0" err="1"/>
              <a:t>po</a:t>
            </a:r>
            <a:r>
              <a:rPr lang="en-US" sz="1400" dirty="0"/>
              <a:t> USA) </a:t>
            </a:r>
            <a:r>
              <a:rPr lang="en-US" sz="1400" dirty="0" err="1"/>
              <a:t>najliczniej</a:t>
            </a:r>
            <a:r>
              <a:rPr lang="en-US" sz="1400" dirty="0"/>
              <a:t> </a:t>
            </a:r>
            <a:r>
              <a:rPr lang="en-US" sz="1400" dirty="0" err="1"/>
              <a:t>zamieszkiwanym</a:t>
            </a:r>
            <a:r>
              <a:rPr lang="en-US" sz="1400" dirty="0"/>
              <a:t> </a:t>
            </a:r>
            <a:r>
              <a:rPr lang="en-US" sz="1400" dirty="0" err="1"/>
              <a:t>przez</a:t>
            </a:r>
            <a:r>
              <a:rPr lang="en-US" sz="1400" dirty="0"/>
              <a:t> </a:t>
            </a:r>
            <a:r>
              <a:rPr lang="en-US" sz="1400" dirty="0" err="1"/>
              <a:t>nich</a:t>
            </a:r>
            <a:r>
              <a:rPr lang="en-US" sz="1400" dirty="0"/>
              <a:t> </a:t>
            </a:r>
            <a:r>
              <a:rPr lang="en-US" sz="1400" dirty="0" err="1"/>
              <a:t>krajem</a:t>
            </a:r>
            <a:r>
              <a:rPr lang="en-US" sz="1400" dirty="0"/>
              <a:t>.</a:t>
            </a:r>
          </a:p>
          <a:p>
            <a:pPr algn="l">
              <a:lnSpc>
                <a:spcPct val="150000"/>
              </a:lnSpc>
            </a:pPr>
            <a:r>
              <a:rPr lang="en-US" sz="1400" dirty="0" err="1"/>
              <a:t>Byli</a:t>
            </a:r>
            <a:r>
              <a:rPr lang="en-US" sz="1400" dirty="0"/>
              <a:t> </a:t>
            </a:r>
            <a:r>
              <a:rPr lang="en-US" sz="1400" dirty="0" err="1"/>
              <a:t>wśród</a:t>
            </a:r>
            <a:r>
              <a:rPr lang="en-US" sz="1400" dirty="0"/>
              <a:t> </a:t>
            </a:r>
            <a:r>
              <a:rPr lang="en-US" sz="1400" dirty="0" err="1"/>
              <a:t>nich</a:t>
            </a:r>
            <a:r>
              <a:rPr lang="en-US" sz="1400" dirty="0"/>
              <a:t> </a:t>
            </a:r>
            <a:r>
              <a:rPr lang="en-US" sz="1400" dirty="0" err="1"/>
              <a:t>zarówno</a:t>
            </a:r>
            <a:r>
              <a:rPr lang="en-US" sz="1400" dirty="0"/>
              <a:t> </a:t>
            </a:r>
            <a:r>
              <a:rPr lang="en-US" sz="1400" dirty="0" err="1"/>
              <a:t>bogaci</a:t>
            </a:r>
            <a:r>
              <a:rPr lang="en-US" sz="1400" dirty="0"/>
              <a:t> </a:t>
            </a:r>
            <a:r>
              <a:rPr lang="en-US" sz="1400" dirty="0" err="1"/>
              <a:t>przedsiębiorcy</a:t>
            </a:r>
            <a:r>
              <a:rPr lang="en-US" sz="1400" dirty="0"/>
              <a:t>, </a:t>
            </a:r>
            <a:r>
              <a:rPr lang="en-US" sz="1400" dirty="0" err="1"/>
              <a:t>jak</a:t>
            </a:r>
            <a:r>
              <a:rPr lang="en-US" sz="1400" dirty="0"/>
              <a:t> </a:t>
            </a:r>
            <a:r>
              <a:rPr lang="en-US" sz="1400" dirty="0" err="1"/>
              <a:t>i</a:t>
            </a:r>
            <a:r>
              <a:rPr lang="en-US" sz="1400" dirty="0"/>
              <a:t> </a:t>
            </a:r>
            <a:r>
              <a:rPr lang="en-US" sz="1400" dirty="0" err="1"/>
              <a:t>drobni</a:t>
            </a:r>
            <a:r>
              <a:rPr lang="en-US" sz="1400" dirty="0"/>
              <a:t> </a:t>
            </a:r>
            <a:r>
              <a:rPr lang="en-US" sz="1400" dirty="0" err="1"/>
              <a:t>sklepikarze</a:t>
            </a:r>
            <a:r>
              <a:rPr lang="en-US" sz="1400" dirty="0"/>
              <a:t>, </a:t>
            </a:r>
            <a:r>
              <a:rPr lang="en-US" sz="1400" dirty="0" err="1"/>
              <a:t>kupcy</a:t>
            </a:r>
            <a:r>
              <a:rPr lang="en-US" sz="1400" dirty="0"/>
              <a:t> </a:t>
            </a:r>
            <a:r>
              <a:rPr lang="en-US" sz="1400" dirty="0" err="1"/>
              <a:t>domokrążcy</a:t>
            </a:r>
            <a:r>
              <a:rPr lang="en-US" sz="1400" dirty="0"/>
              <a:t>, a </a:t>
            </a:r>
            <a:r>
              <a:rPr lang="en-US" sz="1400" dirty="0" err="1"/>
              <a:t>także</a:t>
            </a:r>
            <a:r>
              <a:rPr lang="en-US" sz="1400" dirty="0"/>
              <a:t> </a:t>
            </a:r>
            <a:r>
              <a:rPr lang="en-US" sz="1400" dirty="0" err="1"/>
              <a:t>liczni</a:t>
            </a:r>
            <a:r>
              <a:rPr lang="en-US" sz="1400" dirty="0"/>
              <a:t> </a:t>
            </a:r>
            <a:r>
              <a:rPr lang="en-US" sz="1400" dirty="0" err="1"/>
              <a:t>lekarze</a:t>
            </a:r>
            <a:r>
              <a:rPr lang="en-US" sz="1400" dirty="0"/>
              <a:t> (</a:t>
            </a:r>
            <a:r>
              <a:rPr lang="en-US" sz="1400" dirty="0" err="1"/>
              <a:t>ponad</a:t>
            </a:r>
            <a:r>
              <a:rPr lang="en-US" sz="1400" dirty="0"/>
              <a:t> 55% </a:t>
            </a:r>
            <a:r>
              <a:rPr lang="en-US" sz="1400" dirty="0" err="1"/>
              <a:t>prowadzących</a:t>
            </a:r>
            <a:r>
              <a:rPr lang="en-US" sz="1400" dirty="0"/>
              <a:t> </a:t>
            </a:r>
            <a:r>
              <a:rPr lang="en-US" sz="1400" dirty="0" err="1"/>
              <a:t>praktykę</a:t>
            </a:r>
            <a:r>
              <a:rPr lang="en-US" sz="1400" dirty="0"/>
              <a:t>), </a:t>
            </a:r>
            <a:r>
              <a:rPr lang="en-US" sz="1400" dirty="0" err="1"/>
              <a:t>prawnicy</a:t>
            </a:r>
            <a:r>
              <a:rPr lang="en-US" sz="1400" dirty="0"/>
              <a:t>, </a:t>
            </a:r>
            <a:r>
              <a:rPr lang="en-US" sz="1400" dirty="0" err="1"/>
              <a:t>literaci</a:t>
            </a:r>
            <a:r>
              <a:rPr lang="en-US" sz="1400" dirty="0"/>
              <a:t>… </a:t>
            </a:r>
            <a:r>
              <a:rPr lang="en-US" sz="1400" dirty="0" err="1"/>
              <a:t>Zajmowali</a:t>
            </a:r>
            <a:r>
              <a:rPr lang="en-US" sz="1400" dirty="0"/>
              <a:t> </a:t>
            </a:r>
            <a:r>
              <a:rPr lang="en-US" sz="1400" dirty="0" err="1"/>
              <a:t>się</a:t>
            </a:r>
            <a:r>
              <a:rPr lang="en-US" sz="1400" dirty="0"/>
              <a:t> </a:t>
            </a:r>
            <a:r>
              <a:rPr lang="en-US" sz="1400" dirty="0" err="1"/>
              <a:t>przede</a:t>
            </a:r>
            <a:r>
              <a:rPr lang="en-US" sz="1400" dirty="0"/>
              <a:t> </a:t>
            </a:r>
            <a:r>
              <a:rPr lang="en-US" sz="1400" dirty="0" err="1"/>
              <a:t>wszystkim</a:t>
            </a:r>
            <a:r>
              <a:rPr lang="en-US" sz="1400" dirty="0"/>
              <a:t> </a:t>
            </a:r>
            <a:r>
              <a:rPr lang="en-US" sz="1400" dirty="0" err="1"/>
              <a:t>handlem</a:t>
            </a:r>
            <a:r>
              <a:rPr lang="en-US" sz="1400" dirty="0"/>
              <a:t>, </a:t>
            </a:r>
            <a:r>
              <a:rPr lang="en-US" sz="1400" dirty="0" err="1"/>
              <a:t>usługami</a:t>
            </a:r>
            <a:r>
              <a:rPr lang="en-US" sz="1400" dirty="0"/>
              <a:t> </a:t>
            </a:r>
            <a:r>
              <a:rPr lang="en-US" sz="1400" dirty="0" err="1"/>
              <a:t>i</a:t>
            </a:r>
            <a:r>
              <a:rPr lang="en-US" sz="1400" dirty="0"/>
              <a:t> </a:t>
            </a:r>
            <a:r>
              <a:rPr lang="en-US" sz="1400" dirty="0" err="1"/>
              <a:t>rzemiosłem</a:t>
            </a:r>
            <a:r>
              <a:rPr lang="en-US" sz="1400" dirty="0"/>
              <a:t> </a:t>
            </a:r>
            <a:r>
              <a:rPr lang="en-US" sz="1400" dirty="0" err="1"/>
              <a:t>lub</a:t>
            </a:r>
            <a:r>
              <a:rPr lang="en-US" sz="1400" dirty="0"/>
              <a:t> </a:t>
            </a:r>
            <a:r>
              <a:rPr lang="en-US" sz="1400" dirty="0" err="1"/>
              <a:t>wykonywali</a:t>
            </a:r>
            <a:r>
              <a:rPr lang="en-US" sz="1400" dirty="0"/>
              <a:t> </a:t>
            </a:r>
            <a:r>
              <a:rPr lang="en-US" sz="1400" dirty="0" err="1"/>
              <a:t>tzw</a:t>
            </a:r>
            <a:r>
              <a:rPr lang="en-US" sz="1400" dirty="0"/>
              <a:t>. </a:t>
            </a:r>
            <a:r>
              <a:rPr lang="en-US" sz="1400" dirty="0" err="1"/>
              <a:t>wolne</a:t>
            </a:r>
            <a:r>
              <a:rPr lang="en-US" sz="1400" dirty="0"/>
              <a:t> </a:t>
            </a:r>
            <a:r>
              <a:rPr lang="en-US" sz="1400" dirty="0" err="1"/>
              <a:t>zawody</a:t>
            </a:r>
            <a:r>
              <a:rPr lang="en-US" sz="1400" dirty="0"/>
              <a:t>.</a:t>
            </a:r>
          </a:p>
          <a:p>
            <a:pPr algn="l">
              <a:lnSpc>
                <a:spcPct val="150000"/>
              </a:lnSpc>
            </a:pPr>
            <a:r>
              <a:rPr lang="en-US" sz="1400" dirty="0" err="1"/>
              <a:t>Wśród</a:t>
            </a:r>
            <a:r>
              <a:rPr lang="en-US" sz="1400" dirty="0"/>
              <a:t> </a:t>
            </a:r>
            <a:r>
              <a:rPr lang="en-US" sz="1400" dirty="0" err="1"/>
              <a:t>ludności</a:t>
            </a:r>
            <a:r>
              <a:rPr lang="en-US" sz="1400" dirty="0"/>
              <a:t> </a:t>
            </a:r>
            <a:r>
              <a:rPr lang="en-US" sz="1400" dirty="0" err="1"/>
              <a:t>żydowskiej</a:t>
            </a:r>
            <a:r>
              <a:rPr lang="en-US" sz="1400" dirty="0"/>
              <a:t> </a:t>
            </a:r>
            <a:r>
              <a:rPr lang="en-US" sz="1400" dirty="0" err="1"/>
              <a:t>niewielu</a:t>
            </a:r>
            <a:r>
              <a:rPr lang="en-US" sz="1400" dirty="0"/>
              <a:t> </a:t>
            </a:r>
            <a:r>
              <a:rPr lang="en-US" sz="1400" dirty="0" err="1"/>
              <a:t>było</a:t>
            </a:r>
            <a:r>
              <a:rPr lang="en-US" sz="1400" dirty="0"/>
              <a:t> </a:t>
            </a:r>
            <a:r>
              <a:rPr lang="en-US" sz="1400" dirty="0" err="1"/>
              <a:t>analfabetów</a:t>
            </a:r>
            <a:r>
              <a:rPr lang="en-US" sz="1400" dirty="0"/>
              <a:t>, </a:t>
            </a:r>
            <a:r>
              <a:rPr lang="en-US" sz="1400" dirty="0" err="1"/>
              <a:t>zwłaszcza</a:t>
            </a:r>
            <a:r>
              <a:rPr lang="en-US" sz="1400" dirty="0"/>
              <a:t> </a:t>
            </a:r>
            <a:r>
              <a:rPr lang="en-US" sz="1400" dirty="0" err="1"/>
              <a:t>wśród</a:t>
            </a:r>
            <a:r>
              <a:rPr lang="en-US" sz="1400" dirty="0"/>
              <a:t> </a:t>
            </a:r>
            <a:r>
              <a:rPr lang="en-US" sz="1400" dirty="0" err="1"/>
              <a:t>mężczyzn</a:t>
            </a:r>
            <a:r>
              <a:rPr lang="en-US" sz="1400" dirty="0"/>
              <a:t>, co </a:t>
            </a:r>
            <a:r>
              <a:rPr lang="en-US" sz="1400" dirty="0" err="1"/>
              <a:t>wynikało</a:t>
            </a:r>
            <a:r>
              <a:rPr lang="en-US" sz="1400" dirty="0"/>
              <a:t> z </a:t>
            </a:r>
            <a:r>
              <a:rPr lang="en-US" sz="1400" dirty="0" err="1"/>
              <a:t>konieczności</a:t>
            </a:r>
            <a:r>
              <a:rPr lang="en-US" sz="1400" dirty="0"/>
              <a:t> </a:t>
            </a:r>
            <a:r>
              <a:rPr lang="en-US" sz="1400" dirty="0" err="1"/>
              <a:t>czytania</a:t>
            </a:r>
            <a:r>
              <a:rPr lang="en-US" sz="1400" dirty="0"/>
              <a:t> Tory.</a:t>
            </a:r>
          </a:p>
          <a:p>
            <a:pPr algn="l">
              <a:lnSpc>
                <a:spcPct val="150000"/>
              </a:lnSpc>
            </a:pPr>
            <a:r>
              <a:rPr lang="en-US" sz="1400" dirty="0" err="1"/>
              <a:t>Wielu</a:t>
            </a:r>
            <a:r>
              <a:rPr lang="en-US" sz="1400" dirty="0"/>
              <a:t> </a:t>
            </a:r>
            <a:r>
              <a:rPr lang="en-US" sz="1400" dirty="0" err="1"/>
              <a:t>przedstawicieli</a:t>
            </a:r>
            <a:r>
              <a:rPr lang="en-US" sz="1400" dirty="0"/>
              <a:t> </a:t>
            </a:r>
            <a:r>
              <a:rPr lang="en-US" sz="1400" dirty="0" err="1"/>
              <a:t>polskiej</a:t>
            </a:r>
            <a:r>
              <a:rPr lang="en-US" sz="1400" dirty="0"/>
              <a:t> </a:t>
            </a:r>
            <a:r>
              <a:rPr lang="en-US" sz="1400" dirty="0" err="1"/>
              <a:t>nauki</a:t>
            </a:r>
            <a:r>
              <a:rPr lang="en-US" sz="1400" dirty="0"/>
              <a:t> </a:t>
            </a:r>
            <a:r>
              <a:rPr lang="en-US" sz="1400" dirty="0" err="1"/>
              <a:t>i</a:t>
            </a:r>
            <a:r>
              <a:rPr lang="en-US" sz="1400" dirty="0"/>
              <a:t> </a:t>
            </a:r>
            <a:r>
              <a:rPr lang="en-US" sz="1400" dirty="0" err="1"/>
              <a:t>kultury</a:t>
            </a:r>
            <a:r>
              <a:rPr lang="en-US" sz="1400" dirty="0"/>
              <a:t> </a:t>
            </a:r>
            <a:r>
              <a:rPr lang="en-US" sz="1400" dirty="0" err="1"/>
              <a:t>było</a:t>
            </a:r>
            <a:r>
              <a:rPr lang="en-US" sz="1400" dirty="0"/>
              <a:t> </a:t>
            </a:r>
            <a:r>
              <a:rPr lang="en-US" sz="1400" dirty="0" err="1"/>
              <a:t>pochodzenia</a:t>
            </a:r>
            <a:r>
              <a:rPr lang="en-US" sz="1400" dirty="0"/>
              <a:t> </a:t>
            </a:r>
            <a:r>
              <a:rPr lang="en-US" sz="1400" dirty="0" err="1"/>
              <a:t>żydowskiego</a:t>
            </a:r>
            <a:r>
              <a:rPr lang="en-US" sz="1400" dirty="0"/>
              <a:t> (np. Bruno Schulz, </a:t>
            </a:r>
            <a:r>
              <a:rPr lang="en-US" sz="1400" dirty="0" err="1"/>
              <a:t>Bolesław</a:t>
            </a:r>
            <a:r>
              <a:rPr lang="en-US" sz="1400" dirty="0"/>
              <a:t> </a:t>
            </a:r>
            <a:r>
              <a:rPr lang="en-US" sz="1400" dirty="0" err="1"/>
              <a:t>Leśmian</a:t>
            </a:r>
            <a:r>
              <a:rPr lang="en-US" sz="1400" dirty="0"/>
              <a:t>, Julian </a:t>
            </a:r>
            <a:r>
              <a:rPr lang="en-US" sz="1400" dirty="0" err="1"/>
              <a:t>Tuwim</a:t>
            </a:r>
            <a:r>
              <a:rPr lang="en-US" sz="1400" dirty="0"/>
              <a:t>, </a:t>
            </a:r>
            <a:r>
              <a:rPr lang="en-US" sz="1400" dirty="0" err="1"/>
              <a:t>Szymon</a:t>
            </a:r>
            <a:r>
              <a:rPr lang="en-US" sz="1400" dirty="0"/>
              <a:t> </a:t>
            </a:r>
            <a:r>
              <a:rPr lang="en-US" sz="1400" dirty="0" err="1"/>
              <a:t>Askenazy</a:t>
            </a:r>
            <a:r>
              <a:rPr lang="en-US" sz="1400" dirty="0"/>
              <a:t>, Hugo </a:t>
            </a:r>
            <a:r>
              <a:rPr lang="en-US" sz="1400" dirty="0" err="1"/>
              <a:t>Steinhaus</a:t>
            </a:r>
            <a:r>
              <a:rPr lang="en-US" sz="1400" dirty="0"/>
              <a:t>).</a:t>
            </a:r>
            <a:endParaRPr lang="pl-PL" sz="1400" dirty="0"/>
          </a:p>
        </p:txBody>
      </p:sp>
      <p:pic>
        <p:nvPicPr>
          <p:cNvPr id="10244" name="Picture 4" descr="czciwy jak Żyd? Przestępczość w międzywojennej Polsce - Menway w INTERIA.P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98763"/>
            <a:ext cx="2928393" cy="202013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anorama 20-lecia M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01347"/>
            <a:ext cx="2928393" cy="198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763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1243" y="624991"/>
            <a:ext cx="3395700" cy="564900"/>
          </a:xfrm>
        </p:spPr>
        <p:txBody>
          <a:bodyPr/>
          <a:lstStyle/>
          <a:p>
            <a:r>
              <a:rPr lang="en-US" dirty="0" err="1"/>
              <a:t>Białorusini</a:t>
            </a:r>
            <a:br>
              <a:rPr lang="en-US" dirty="0"/>
            </a:br>
            <a:endParaRPr lang="pl-PL" dirty="0"/>
          </a:p>
        </p:txBody>
      </p:sp>
      <p:sp>
        <p:nvSpPr>
          <p:cNvPr id="3" name="Text Placeholder 2"/>
          <p:cNvSpPr>
            <a:spLocks noGrp="1"/>
          </p:cNvSpPr>
          <p:nvPr>
            <p:ph type="body" idx="1"/>
          </p:nvPr>
        </p:nvSpPr>
        <p:spPr>
          <a:xfrm>
            <a:off x="2743200" y="907441"/>
            <a:ext cx="6165273" cy="3789250"/>
          </a:xfrm>
        </p:spPr>
        <p:txBody>
          <a:bodyPr/>
          <a:lstStyle/>
          <a:p>
            <a:pPr algn="l">
              <a:lnSpc>
                <a:spcPct val="150000"/>
              </a:lnSpc>
            </a:pPr>
            <a:r>
              <a:rPr lang="en-US" dirty="0" err="1"/>
              <a:t>Niezbyt</a:t>
            </a:r>
            <a:r>
              <a:rPr lang="en-US" dirty="0"/>
              <a:t> </a:t>
            </a:r>
            <a:r>
              <a:rPr lang="en-US" dirty="0" err="1"/>
              <a:t>liczną</a:t>
            </a:r>
            <a:r>
              <a:rPr lang="en-US" dirty="0"/>
              <a:t> </a:t>
            </a:r>
            <a:r>
              <a:rPr lang="en-US" dirty="0" err="1"/>
              <a:t>grupą</a:t>
            </a:r>
            <a:r>
              <a:rPr lang="en-US" dirty="0"/>
              <a:t> </a:t>
            </a:r>
            <a:r>
              <a:rPr lang="en-US" dirty="0" err="1"/>
              <a:t>mniejszościową</a:t>
            </a:r>
            <a:r>
              <a:rPr lang="en-US" dirty="0"/>
              <a:t> </a:t>
            </a:r>
            <a:r>
              <a:rPr lang="en-US" dirty="0" err="1"/>
              <a:t>byli</a:t>
            </a:r>
            <a:r>
              <a:rPr lang="en-US" dirty="0"/>
              <a:t> </a:t>
            </a:r>
            <a:r>
              <a:rPr lang="en-US" dirty="0" err="1"/>
              <a:t>Białorusini</a:t>
            </a:r>
            <a:r>
              <a:rPr lang="en-US" dirty="0"/>
              <a:t>. </a:t>
            </a:r>
            <a:r>
              <a:rPr lang="en-US" dirty="0" err="1"/>
              <a:t>Głównie</a:t>
            </a:r>
            <a:r>
              <a:rPr lang="en-US" dirty="0"/>
              <a:t> </a:t>
            </a:r>
            <a:r>
              <a:rPr lang="en-US" dirty="0" err="1"/>
              <a:t>zajmowali</a:t>
            </a:r>
            <a:r>
              <a:rPr lang="en-US" dirty="0"/>
              <a:t> </a:t>
            </a:r>
            <a:r>
              <a:rPr lang="en-US" dirty="0" err="1"/>
              <a:t>się</a:t>
            </a:r>
            <a:r>
              <a:rPr lang="en-US" dirty="0"/>
              <a:t> </a:t>
            </a:r>
            <a:r>
              <a:rPr lang="en-US" dirty="0" err="1"/>
              <a:t>rolnictwem</a:t>
            </a:r>
            <a:r>
              <a:rPr lang="en-US" dirty="0"/>
              <a:t> (ok. 90% </a:t>
            </a:r>
            <a:r>
              <a:rPr lang="en-US" dirty="0" err="1"/>
              <a:t>społeczności</a:t>
            </a:r>
            <a:r>
              <a:rPr lang="en-US" dirty="0"/>
              <a:t>).</a:t>
            </a:r>
          </a:p>
          <a:p>
            <a:pPr algn="l">
              <a:lnSpc>
                <a:spcPct val="150000"/>
              </a:lnSpc>
            </a:pPr>
            <a:r>
              <a:rPr lang="en-US" dirty="0" err="1"/>
              <a:t>Białorusini</a:t>
            </a:r>
            <a:r>
              <a:rPr lang="en-US" dirty="0"/>
              <a:t> </a:t>
            </a:r>
            <a:r>
              <a:rPr lang="en-US" dirty="0" err="1"/>
              <a:t>nie</a:t>
            </a:r>
            <a:r>
              <a:rPr lang="en-US" dirty="0"/>
              <a:t> </a:t>
            </a:r>
            <a:r>
              <a:rPr lang="en-US" dirty="0" err="1"/>
              <a:t>mieli</a:t>
            </a:r>
            <a:r>
              <a:rPr lang="en-US" dirty="0"/>
              <a:t> </a:t>
            </a:r>
            <a:r>
              <a:rPr lang="en-US" dirty="0" err="1"/>
              <a:t>tak</a:t>
            </a:r>
            <a:r>
              <a:rPr lang="en-US" dirty="0"/>
              <a:t> </a:t>
            </a:r>
            <a:r>
              <a:rPr lang="en-US" dirty="0" err="1"/>
              <a:t>wykształconej</a:t>
            </a:r>
            <a:r>
              <a:rPr lang="en-US" dirty="0"/>
              <a:t> </a:t>
            </a:r>
            <a:r>
              <a:rPr lang="en-US" dirty="0" err="1"/>
              <a:t>świadomości</a:t>
            </a:r>
            <a:r>
              <a:rPr lang="en-US" dirty="0"/>
              <a:t> </a:t>
            </a:r>
            <a:r>
              <a:rPr lang="en-US" dirty="0" err="1"/>
              <a:t>narodowej</a:t>
            </a:r>
            <a:r>
              <a:rPr lang="en-US" dirty="0"/>
              <a:t> </a:t>
            </a:r>
            <a:r>
              <a:rPr lang="en-US" dirty="0" err="1"/>
              <a:t>jak</a:t>
            </a:r>
            <a:r>
              <a:rPr lang="en-US" dirty="0"/>
              <a:t> </a:t>
            </a:r>
            <a:r>
              <a:rPr lang="en-US" dirty="0" err="1"/>
              <a:t>Ukraińcy</a:t>
            </a:r>
            <a:r>
              <a:rPr lang="en-US" dirty="0"/>
              <a:t> </a:t>
            </a:r>
            <a:r>
              <a:rPr lang="en-US" dirty="0" err="1"/>
              <a:t>ani</a:t>
            </a:r>
            <a:r>
              <a:rPr lang="en-US" dirty="0"/>
              <a:t> </a:t>
            </a:r>
            <a:r>
              <a:rPr lang="en-US" dirty="0" err="1"/>
              <a:t>takich</a:t>
            </a:r>
            <a:r>
              <a:rPr lang="en-US" dirty="0"/>
              <a:t> </a:t>
            </a:r>
            <a:r>
              <a:rPr lang="en-US" dirty="0" err="1"/>
              <a:t>jak</a:t>
            </a:r>
            <a:r>
              <a:rPr lang="en-US" dirty="0"/>
              <a:t> </a:t>
            </a:r>
            <a:r>
              <a:rPr lang="en-US" dirty="0" err="1"/>
              <a:t>oni</a:t>
            </a:r>
            <a:r>
              <a:rPr lang="en-US" dirty="0"/>
              <a:t> </a:t>
            </a:r>
            <a:r>
              <a:rPr lang="en-US" dirty="0" err="1"/>
              <a:t>chęci</a:t>
            </a:r>
            <a:r>
              <a:rPr lang="en-US" dirty="0"/>
              <a:t> </a:t>
            </a:r>
            <a:r>
              <a:rPr lang="en-US" dirty="0" err="1"/>
              <a:t>i</a:t>
            </a:r>
            <a:r>
              <a:rPr lang="en-US" dirty="0"/>
              <a:t> </a:t>
            </a:r>
            <a:r>
              <a:rPr lang="en-US" dirty="0" err="1"/>
              <a:t>możliwości</a:t>
            </a:r>
            <a:r>
              <a:rPr lang="en-US" dirty="0"/>
              <a:t> </a:t>
            </a:r>
            <a:r>
              <a:rPr lang="en-US" dirty="0" err="1"/>
              <a:t>utworzenia</a:t>
            </a:r>
            <a:r>
              <a:rPr lang="en-US" dirty="0"/>
              <a:t> </a:t>
            </a:r>
            <a:r>
              <a:rPr lang="en-US" dirty="0" err="1"/>
              <a:t>własnej</a:t>
            </a:r>
            <a:r>
              <a:rPr lang="en-US" dirty="0"/>
              <a:t> </a:t>
            </a:r>
            <a:r>
              <a:rPr lang="en-US" dirty="0" err="1"/>
              <a:t>państwowości</a:t>
            </a:r>
            <a:r>
              <a:rPr lang="en-US" dirty="0"/>
              <a:t>.</a:t>
            </a:r>
          </a:p>
          <a:p>
            <a:pPr algn="l">
              <a:lnSpc>
                <a:spcPct val="150000"/>
              </a:lnSpc>
            </a:pPr>
            <a:r>
              <a:rPr lang="en-US" dirty="0"/>
              <a:t>W </a:t>
            </a:r>
            <a:r>
              <a:rPr lang="en-US" dirty="0" err="1"/>
              <a:t>okresie</a:t>
            </a:r>
            <a:r>
              <a:rPr lang="en-US" dirty="0"/>
              <a:t> </a:t>
            </a:r>
            <a:r>
              <a:rPr lang="en-US" dirty="0" err="1"/>
              <a:t>dwudziestolecia</a:t>
            </a:r>
            <a:r>
              <a:rPr lang="en-US" dirty="0"/>
              <a:t> </a:t>
            </a:r>
            <a:r>
              <a:rPr lang="en-US" dirty="0" err="1"/>
              <a:t>próbowali</a:t>
            </a:r>
            <a:r>
              <a:rPr lang="en-US" dirty="0"/>
              <a:t> </a:t>
            </a:r>
            <a:r>
              <a:rPr lang="en-US" dirty="0" err="1"/>
              <a:t>jednak</a:t>
            </a:r>
            <a:r>
              <a:rPr lang="en-US" dirty="0"/>
              <a:t> </a:t>
            </a:r>
            <a:r>
              <a:rPr lang="en-US" dirty="0" err="1"/>
              <a:t>budować</a:t>
            </a:r>
            <a:r>
              <a:rPr lang="en-US" dirty="0"/>
              <a:t> </a:t>
            </a:r>
            <a:r>
              <a:rPr lang="en-US" dirty="0" err="1"/>
              <a:t>tradycję</a:t>
            </a:r>
            <a:r>
              <a:rPr lang="en-US" dirty="0"/>
              <a:t> </a:t>
            </a:r>
            <a:r>
              <a:rPr lang="en-US" dirty="0" err="1"/>
              <a:t>i</a:t>
            </a:r>
            <a:r>
              <a:rPr lang="en-US" dirty="0"/>
              <a:t> </a:t>
            </a:r>
            <a:r>
              <a:rPr lang="en-US" dirty="0" err="1"/>
              <a:t>szerzyć</a:t>
            </a:r>
            <a:r>
              <a:rPr lang="en-US" dirty="0"/>
              <a:t> </a:t>
            </a:r>
            <a:r>
              <a:rPr lang="en-US" dirty="0" err="1"/>
              <a:t>własną</a:t>
            </a:r>
            <a:r>
              <a:rPr lang="en-US" dirty="0"/>
              <a:t> </a:t>
            </a:r>
            <a:r>
              <a:rPr lang="en-US" dirty="0" err="1"/>
              <a:t>kulturę</a:t>
            </a:r>
            <a:r>
              <a:rPr lang="en-US" dirty="0"/>
              <a:t>, </a:t>
            </a:r>
            <a:r>
              <a:rPr lang="en-US" dirty="0" err="1"/>
              <a:t>zakładając</a:t>
            </a:r>
            <a:r>
              <a:rPr lang="en-US" dirty="0"/>
              <a:t> </a:t>
            </a:r>
            <a:r>
              <a:rPr lang="en-US" dirty="0" err="1"/>
              <a:t>narodowe</a:t>
            </a:r>
            <a:r>
              <a:rPr lang="en-US" dirty="0"/>
              <a:t> </a:t>
            </a:r>
            <a:r>
              <a:rPr lang="en-US" dirty="0" err="1"/>
              <a:t>stowarzyszenia</a:t>
            </a:r>
            <a:r>
              <a:rPr lang="en-US" dirty="0"/>
              <a:t>.</a:t>
            </a:r>
          </a:p>
          <a:p>
            <a:pPr algn="l">
              <a:lnSpc>
                <a:spcPct val="150000"/>
              </a:lnSpc>
            </a:pPr>
            <a:r>
              <a:rPr lang="en-US" dirty="0" err="1"/>
              <a:t>Zasadniczo</a:t>
            </a:r>
            <a:r>
              <a:rPr lang="en-US" dirty="0"/>
              <a:t> </a:t>
            </a:r>
            <a:r>
              <a:rPr lang="en-US" dirty="0" err="1"/>
              <a:t>byli</a:t>
            </a:r>
            <a:r>
              <a:rPr lang="en-US" dirty="0"/>
              <a:t> </a:t>
            </a:r>
            <a:r>
              <a:rPr lang="en-US" dirty="0" err="1"/>
              <a:t>mniejszością</a:t>
            </a:r>
            <a:r>
              <a:rPr lang="en-US" dirty="0"/>
              <a:t> </a:t>
            </a:r>
            <a:r>
              <a:rPr lang="en-US" dirty="0" err="1"/>
              <a:t>lojalną</a:t>
            </a:r>
            <a:r>
              <a:rPr lang="en-US" dirty="0"/>
              <a:t> </a:t>
            </a:r>
            <a:r>
              <a:rPr lang="en-US" dirty="0" err="1"/>
              <a:t>wobec</a:t>
            </a:r>
            <a:r>
              <a:rPr lang="en-US" dirty="0"/>
              <a:t> </a:t>
            </a:r>
            <a:r>
              <a:rPr lang="en-US" dirty="0" err="1"/>
              <a:t>Polski</a:t>
            </a:r>
            <a:r>
              <a:rPr lang="en-US" dirty="0"/>
              <a:t>.</a:t>
            </a:r>
            <a:endParaRPr lang="pl-PL" dirty="0"/>
          </a:p>
        </p:txBody>
      </p:sp>
      <p:pic>
        <p:nvPicPr>
          <p:cNvPr id="12290" name="Picture 2" descr="iałorusini – dziedzice Wielkiego Księstwa - Chwała Zapomni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2544"/>
            <a:ext cx="2887254" cy="2260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986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Niemcy</a:t>
            </a:r>
            <a:br>
              <a:rPr lang="en-US" dirty="0"/>
            </a:br>
            <a:endParaRPr lang="pl-PL" dirty="0"/>
          </a:p>
        </p:txBody>
      </p:sp>
      <p:sp>
        <p:nvSpPr>
          <p:cNvPr id="3" name="Text Placeholder 2"/>
          <p:cNvSpPr>
            <a:spLocks noGrp="1"/>
          </p:cNvSpPr>
          <p:nvPr>
            <p:ph type="body" idx="1"/>
          </p:nvPr>
        </p:nvSpPr>
        <p:spPr>
          <a:xfrm>
            <a:off x="712575" y="1101825"/>
            <a:ext cx="7719000" cy="3371400"/>
          </a:xfrm>
        </p:spPr>
        <p:txBody>
          <a:bodyPr/>
          <a:lstStyle/>
          <a:p>
            <a:pPr algn="l">
              <a:lnSpc>
                <a:spcPct val="150000"/>
              </a:lnSpc>
            </a:pPr>
            <a:r>
              <a:rPr lang="en-US" sz="1400" dirty="0"/>
              <a:t>W II RP </a:t>
            </a:r>
            <a:r>
              <a:rPr lang="en-US" sz="1400" dirty="0" err="1"/>
              <a:t>żyło</a:t>
            </a:r>
            <a:r>
              <a:rPr lang="en-US" sz="1400" dirty="0"/>
              <a:t> </a:t>
            </a:r>
            <a:r>
              <a:rPr lang="en-US" sz="1400" dirty="0" err="1"/>
              <a:t>około</a:t>
            </a:r>
            <a:r>
              <a:rPr lang="en-US" sz="1400" dirty="0"/>
              <a:t> 700 </a:t>
            </a:r>
            <a:r>
              <a:rPr lang="en-US" sz="1400" dirty="0" err="1"/>
              <a:t>tys</a:t>
            </a:r>
            <a:r>
              <a:rPr lang="en-US" sz="1400" dirty="0"/>
              <a:t>. </a:t>
            </a:r>
            <a:r>
              <a:rPr lang="en-US" sz="1400" dirty="0" err="1"/>
              <a:t>Niemców</a:t>
            </a:r>
            <a:r>
              <a:rPr lang="en-US" sz="1400" dirty="0"/>
              <a:t>.</a:t>
            </a:r>
          </a:p>
          <a:p>
            <a:pPr algn="l">
              <a:lnSpc>
                <a:spcPct val="150000"/>
              </a:lnSpc>
            </a:pPr>
            <a:r>
              <a:rPr lang="en-US" sz="1400" dirty="0" err="1"/>
              <a:t>Przeważnie</a:t>
            </a:r>
            <a:r>
              <a:rPr lang="en-US" sz="1400" dirty="0"/>
              <a:t> </a:t>
            </a:r>
            <a:r>
              <a:rPr lang="en-US" sz="1400" dirty="0" err="1"/>
              <a:t>byli</a:t>
            </a:r>
            <a:r>
              <a:rPr lang="en-US" sz="1400" dirty="0"/>
              <a:t> </a:t>
            </a:r>
            <a:r>
              <a:rPr lang="en-US" sz="1400" dirty="0" err="1"/>
              <a:t>protestantami</a:t>
            </a:r>
            <a:r>
              <a:rPr lang="en-US" sz="1400" dirty="0"/>
              <a:t>.</a:t>
            </a:r>
          </a:p>
          <a:p>
            <a:pPr algn="l">
              <a:lnSpc>
                <a:spcPct val="150000"/>
              </a:lnSpc>
            </a:pPr>
            <a:r>
              <a:rPr lang="en-US" sz="1400" dirty="0" err="1"/>
              <a:t>Mieli</a:t>
            </a:r>
            <a:r>
              <a:rPr lang="en-US" sz="1400" dirty="0"/>
              <a:t> </a:t>
            </a:r>
            <a:r>
              <a:rPr lang="en-US" sz="1400" dirty="0" err="1"/>
              <a:t>ogromne</a:t>
            </a:r>
            <a:r>
              <a:rPr lang="en-US" sz="1400" dirty="0"/>
              <a:t> </a:t>
            </a:r>
            <a:r>
              <a:rPr lang="en-US" sz="1400" dirty="0" err="1"/>
              <a:t>poparcie</a:t>
            </a:r>
            <a:r>
              <a:rPr lang="en-US" sz="1400" dirty="0"/>
              <a:t> </a:t>
            </a:r>
            <a:r>
              <a:rPr lang="en-US" sz="1400" dirty="0" err="1"/>
              <a:t>ze</a:t>
            </a:r>
            <a:r>
              <a:rPr lang="en-US" sz="1400" dirty="0"/>
              <a:t> </a:t>
            </a:r>
            <a:r>
              <a:rPr lang="en-US" sz="1400" dirty="0" err="1"/>
              <a:t>strony</a:t>
            </a:r>
            <a:r>
              <a:rPr lang="en-US" sz="1400" dirty="0"/>
              <a:t> </a:t>
            </a:r>
            <a:r>
              <a:rPr lang="en-US" sz="1400" dirty="0" err="1"/>
              <a:t>własnego</a:t>
            </a:r>
            <a:r>
              <a:rPr lang="en-US" sz="1400" dirty="0"/>
              <a:t> </a:t>
            </a:r>
            <a:r>
              <a:rPr lang="en-US" sz="1400" dirty="0" err="1"/>
              <a:t>państwa</a:t>
            </a:r>
            <a:r>
              <a:rPr lang="en-US" sz="1400" dirty="0"/>
              <a:t>. </a:t>
            </a:r>
            <a:r>
              <a:rPr lang="en-US" sz="1400" dirty="0" err="1"/>
              <a:t>Wykorzystywali</a:t>
            </a:r>
            <a:r>
              <a:rPr lang="en-US" sz="1400" dirty="0"/>
              <a:t> </a:t>
            </a:r>
            <a:r>
              <a:rPr lang="en-US" sz="1400" dirty="0" err="1"/>
              <a:t>więc</a:t>
            </a:r>
            <a:r>
              <a:rPr lang="en-US" sz="1400" dirty="0"/>
              <a:t> </a:t>
            </a:r>
            <a:r>
              <a:rPr lang="en-US" sz="1400" dirty="0" err="1"/>
              <a:t>nierzadko</a:t>
            </a:r>
            <a:r>
              <a:rPr lang="en-US" sz="1400" dirty="0"/>
              <a:t> </a:t>
            </a:r>
            <a:r>
              <a:rPr lang="en-US" sz="1400" dirty="0" err="1"/>
              <a:t>możliwość</a:t>
            </a:r>
            <a:r>
              <a:rPr lang="en-US" sz="1400" dirty="0"/>
              <a:t> </a:t>
            </a:r>
            <a:r>
              <a:rPr lang="en-US" sz="1400" dirty="0" err="1"/>
              <a:t>dyskredytowania</a:t>
            </a:r>
            <a:r>
              <a:rPr lang="en-US" sz="1400" dirty="0"/>
              <a:t> II RP </a:t>
            </a:r>
            <a:r>
              <a:rPr lang="en-US" sz="1400" dirty="0" err="1"/>
              <a:t>na</a:t>
            </a:r>
            <a:r>
              <a:rPr lang="en-US" sz="1400" dirty="0"/>
              <a:t> forum </a:t>
            </a:r>
            <a:r>
              <a:rPr lang="en-US" sz="1400" dirty="0" err="1"/>
              <a:t>międzynarodowym</a:t>
            </a:r>
            <a:r>
              <a:rPr lang="en-US" sz="1400" dirty="0"/>
              <a:t>, </a:t>
            </a:r>
            <a:r>
              <a:rPr lang="en-US" sz="1400" dirty="0" err="1"/>
              <a:t>Niechęć</a:t>
            </a:r>
            <a:r>
              <a:rPr lang="en-US" sz="1400" dirty="0"/>
              <a:t> do </a:t>
            </a:r>
            <a:r>
              <a:rPr lang="en-US" sz="1400" dirty="0" err="1"/>
              <a:t>państwa</a:t>
            </a:r>
            <a:r>
              <a:rPr lang="en-US" sz="1400" dirty="0"/>
              <a:t> </a:t>
            </a:r>
            <a:r>
              <a:rPr lang="en-US" sz="1400" dirty="0" err="1"/>
              <a:t>polskiego</a:t>
            </a:r>
            <a:r>
              <a:rPr lang="en-US" sz="1400" dirty="0"/>
              <a:t> </a:t>
            </a:r>
            <a:r>
              <a:rPr lang="en-US" sz="1400" dirty="0" err="1"/>
              <a:t>wzrosła</a:t>
            </a:r>
            <a:r>
              <a:rPr lang="en-US" sz="1400" dirty="0"/>
              <a:t>, </a:t>
            </a:r>
            <a:r>
              <a:rPr lang="en-US" sz="1400" dirty="0" err="1"/>
              <a:t>kiedy</a:t>
            </a:r>
            <a:r>
              <a:rPr lang="en-US" sz="1400" dirty="0"/>
              <a:t> do </a:t>
            </a:r>
            <a:r>
              <a:rPr lang="en-US" sz="1400" dirty="0" err="1"/>
              <a:t>władzy</a:t>
            </a:r>
            <a:r>
              <a:rPr lang="en-US" sz="1400" dirty="0"/>
              <a:t> w </a:t>
            </a:r>
            <a:r>
              <a:rPr lang="en-US" sz="1400" dirty="0" err="1"/>
              <a:t>Niemczech</a:t>
            </a:r>
            <a:r>
              <a:rPr lang="en-US" sz="1400" dirty="0"/>
              <a:t> </a:t>
            </a:r>
            <a:r>
              <a:rPr lang="en-US" sz="1400" dirty="0" err="1"/>
              <a:t>doszedł</a:t>
            </a:r>
            <a:r>
              <a:rPr lang="en-US" sz="1400" dirty="0"/>
              <a:t> Hitler.  </a:t>
            </a:r>
          </a:p>
          <a:p>
            <a:pPr algn="l">
              <a:lnSpc>
                <a:spcPct val="150000"/>
              </a:lnSpc>
            </a:pPr>
            <a:r>
              <a:rPr lang="en-US" sz="1400" dirty="0" err="1"/>
              <a:t>Prawie</a:t>
            </a:r>
            <a:r>
              <a:rPr lang="en-US" sz="1400" dirty="0"/>
              <a:t> 70% </a:t>
            </a:r>
            <a:r>
              <a:rPr lang="en-US" sz="1400" dirty="0" err="1"/>
              <a:t>Niemców</a:t>
            </a:r>
            <a:r>
              <a:rPr lang="en-US" sz="1400" dirty="0"/>
              <a:t> </a:t>
            </a:r>
            <a:r>
              <a:rPr lang="en-US" sz="1400" dirty="0" err="1"/>
              <a:t>było</a:t>
            </a:r>
            <a:r>
              <a:rPr lang="en-US" sz="1400" dirty="0"/>
              <a:t> </a:t>
            </a:r>
            <a:r>
              <a:rPr lang="en-US" sz="1400" dirty="0" err="1"/>
              <a:t>właścicielami</a:t>
            </a:r>
            <a:r>
              <a:rPr lang="en-US" sz="1400" dirty="0"/>
              <a:t> </a:t>
            </a:r>
            <a:r>
              <a:rPr lang="en-US" sz="1400" dirty="0" err="1"/>
              <a:t>dużych</a:t>
            </a:r>
            <a:r>
              <a:rPr lang="en-US" sz="1400" dirty="0"/>
              <a:t> </a:t>
            </a:r>
            <a:r>
              <a:rPr lang="en-US" sz="1400" dirty="0" err="1"/>
              <a:t>i</a:t>
            </a:r>
            <a:r>
              <a:rPr lang="en-US" sz="1400" dirty="0"/>
              <a:t> </a:t>
            </a:r>
            <a:r>
              <a:rPr lang="en-US" sz="1400" dirty="0" err="1"/>
              <a:t>bardzo</a:t>
            </a:r>
            <a:r>
              <a:rPr lang="en-US" sz="1400" dirty="0"/>
              <a:t> </a:t>
            </a:r>
            <a:r>
              <a:rPr lang="en-US" sz="1400" dirty="0" err="1"/>
              <a:t>dobrze</a:t>
            </a:r>
            <a:r>
              <a:rPr lang="en-US" sz="1400" dirty="0"/>
              <a:t> </a:t>
            </a:r>
            <a:r>
              <a:rPr lang="en-US" sz="1400" dirty="0" err="1"/>
              <a:t>działających</a:t>
            </a:r>
            <a:r>
              <a:rPr lang="en-US" sz="1400" dirty="0"/>
              <a:t> </a:t>
            </a:r>
            <a:r>
              <a:rPr lang="en-US" sz="1400" dirty="0" err="1"/>
              <a:t>gospodarstw</a:t>
            </a:r>
            <a:r>
              <a:rPr lang="en-US" sz="1400" dirty="0"/>
              <a:t>, </a:t>
            </a:r>
            <a:r>
              <a:rPr lang="en-US" sz="1400" dirty="0" err="1"/>
              <a:t>natomiast</a:t>
            </a:r>
            <a:r>
              <a:rPr lang="en-US" sz="1400" dirty="0"/>
              <a:t> </a:t>
            </a:r>
            <a:r>
              <a:rPr lang="en-US" sz="1400" dirty="0" err="1"/>
              <a:t>mieszkający</a:t>
            </a:r>
            <a:r>
              <a:rPr lang="en-US" sz="1400" dirty="0"/>
              <a:t> w </a:t>
            </a:r>
            <a:r>
              <a:rPr lang="en-US" sz="1400" dirty="0" err="1"/>
              <a:t>miastach</a:t>
            </a:r>
            <a:r>
              <a:rPr lang="en-US" sz="1400" dirty="0"/>
              <a:t> </a:t>
            </a:r>
            <a:r>
              <a:rPr lang="en-US" sz="1400" dirty="0" err="1"/>
              <a:t>pracowali</a:t>
            </a:r>
            <a:r>
              <a:rPr lang="en-US" sz="1400" dirty="0"/>
              <a:t> w </a:t>
            </a:r>
            <a:r>
              <a:rPr lang="en-US" sz="1400" dirty="0" err="1"/>
              <a:t>nadzorze</a:t>
            </a:r>
            <a:r>
              <a:rPr lang="en-US" sz="1400" dirty="0"/>
              <a:t> </a:t>
            </a:r>
            <a:r>
              <a:rPr lang="en-US" sz="1400" dirty="0" err="1"/>
              <a:t>technicznym</a:t>
            </a:r>
            <a:r>
              <a:rPr lang="en-US" sz="1400" dirty="0"/>
              <a:t>, </a:t>
            </a:r>
            <a:r>
              <a:rPr lang="en-US" sz="1400" dirty="0" err="1"/>
              <a:t>administracji</a:t>
            </a:r>
            <a:r>
              <a:rPr lang="en-US" sz="1400" dirty="0"/>
              <a:t> </a:t>
            </a:r>
            <a:r>
              <a:rPr lang="en-US" sz="1400" dirty="0" err="1"/>
              <a:t>zakładów</a:t>
            </a:r>
            <a:r>
              <a:rPr lang="en-US" sz="1400" dirty="0"/>
              <a:t>, w </a:t>
            </a:r>
            <a:r>
              <a:rPr lang="en-US" sz="1400" dirty="0" err="1"/>
              <a:t>spółdzielniach</a:t>
            </a:r>
            <a:r>
              <a:rPr lang="en-US" sz="1400" dirty="0"/>
              <a:t> </a:t>
            </a:r>
            <a:r>
              <a:rPr lang="en-US" sz="1400" dirty="0" err="1"/>
              <a:t>czy</a:t>
            </a:r>
            <a:r>
              <a:rPr lang="en-US" sz="1400" dirty="0"/>
              <a:t> </a:t>
            </a:r>
            <a:r>
              <a:rPr lang="en-US" sz="1400" dirty="0" err="1"/>
              <a:t>różnego</a:t>
            </a:r>
            <a:r>
              <a:rPr lang="en-US" sz="1400" dirty="0"/>
              <a:t> </a:t>
            </a:r>
            <a:r>
              <a:rPr lang="en-US" sz="1400" dirty="0" err="1"/>
              <a:t>typu</a:t>
            </a:r>
            <a:r>
              <a:rPr lang="en-US" sz="1400" dirty="0"/>
              <a:t> </a:t>
            </a:r>
            <a:r>
              <a:rPr lang="en-US" sz="1400" dirty="0" err="1"/>
              <a:t>organizacjach</a:t>
            </a:r>
            <a:r>
              <a:rPr lang="en-US" sz="1400" dirty="0"/>
              <a:t> </a:t>
            </a:r>
            <a:r>
              <a:rPr lang="en-US" sz="1400" dirty="0" err="1"/>
              <a:t>oraz</a:t>
            </a:r>
            <a:r>
              <a:rPr lang="en-US" sz="1400" dirty="0"/>
              <a:t> </a:t>
            </a:r>
            <a:r>
              <a:rPr lang="en-US" sz="1400" dirty="0" err="1"/>
              <a:t>redakcjach</a:t>
            </a:r>
            <a:r>
              <a:rPr lang="en-US" sz="1400" dirty="0"/>
              <a:t> </a:t>
            </a:r>
            <a:r>
              <a:rPr lang="en-US" sz="1400" dirty="0" err="1"/>
              <a:t>gazet</a:t>
            </a:r>
            <a:r>
              <a:rPr lang="en-US" sz="1400" dirty="0"/>
              <a:t> (</a:t>
            </a:r>
            <a:r>
              <a:rPr lang="en-US" sz="1400" dirty="0" err="1"/>
              <a:t>wydawali</a:t>
            </a:r>
            <a:r>
              <a:rPr lang="en-US" sz="1400" dirty="0"/>
              <a:t> </a:t>
            </a:r>
            <a:r>
              <a:rPr lang="en-US" sz="1400" dirty="0" err="1"/>
              <a:t>najwięcej</a:t>
            </a:r>
            <a:r>
              <a:rPr lang="en-US" sz="1400" dirty="0"/>
              <a:t> </a:t>
            </a:r>
            <a:r>
              <a:rPr lang="en-US" sz="1400" dirty="0" err="1"/>
              <a:t>tytułów</a:t>
            </a:r>
            <a:r>
              <a:rPr lang="en-US" sz="1400" dirty="0"/>
              <a:t> </a:t>
            </a:r>
            <a:r>
              <a:rPr lang="en-US" sz="1400" dirty="0" err="1"/>
              <a:t>prasowych</a:t>
            </a:r>
            <a:r>
              <a:rPr lang="en-US" sz="1400" dirty="0"/>
              <a:t>).</a:t>
            </a:r>
          </a:p>
          <a:p>
            <a:pPr algn="l">
              <a:lnSpc>
                <a:spcPct val="150000"/>
              </a:lnSpc>
            </a:pPr>
            <a:r>
              <a:rPr lang="en-US" sz="1400" dirty="0" err="1"/>
              <a:t>Wielu</a:t>
            </a:r>
            <a:r>
              <a:rPr lang="en-US" sz="1400" dirty="0"/>
              <a:t> </a:t>
            </a:r>
            <a:r>
              <a:rPr lang="en-US" sz="1400" dirty="0" err="1"/>
              <a:t>Niemców</a:t>
            </a:r>
            <a:r>
              <a:rPr lang="en-US" sz="1400" dirty="0"/>
              <a:t> </a:t>
            </a:r>
            <a:r>
              <a:rPr lang="en-US" sz="1400" dirty="0" err="1"/>
              <a:t>wyjechało</a:t>
            </a:r>
            <a:r>
              <a:rPr lang="en-US" sz="1400" dirty="0"/>
              <a:t> w </a:t>
            </a:r>
            <a:r>
              <a:rPr lang="en-US" sz="1400" dirty="0" err="1"/>
              <a:t>związku</a:t>
            </a:r>
            <a:r>
              <a:rPr lang="en-US" sz="1400" dirty="0"/>
              <a:t> </a:t>
            </a:r>
            <a:r>
              <a:rPr lang="en-US" sz="1400" dirty="0" err="1"/>
              <a:t>ze</a:t>
            </a:r>
            <a:r>
              <a:rPr lang="en-US" sz="1400" dirty="0"/>
              <a:t> </a:t>
            </a:r>
            <a:r>
              <a:rPr lang="en-US" sz="1400" dirty="0" err="1"/>
              <a:t>zmianami</a:t>
            </a:r>
            <a:r>
              <a:rPr lang="en-US" sz="1400" dirty="0"/>
              <a:t> </a:t>
            </a:r>
            <a:r>
              <a:rPr lang="en-US" sz="1400" dirty="0" err="1"/>
              <a:t>granicznymi</a:t>
            </a:r>
            <a:r>
              <a:rPr lang="en-US" sz="1400" dirty="0"/>
              <a:t> </a:t>
            </a:r>
            <a:r>
              <a:rPr lang="en-US" sz="1400" dirty="0" err="1"/>
              <a:t>lub</a:t>
            </a:r>
            <a:r>
              <a:rPr lang="en-US" sz="1400" dirty="0"/>
              <a:t> </a:t>
            </a:r>
            <a:r>
              <a:rPr lang="en-US" sz="1400" dirty="0" err="1"/>
              <a:t>opuściło</a:t>
            </a:r>
            <a:r>
              <a:rPr lang="en-US" sz="1400" dirty="0"/>
              <a:t> </a:t>
            </a:r>
            <a:r>
              <a:rPr lang="en-US" sz="1400" dirty="0" err="1"/>
              <a:t>Polskę</a:t>
            </a:r>
            <a:r>
              <a:rPr lang="en-US" sz="1400" dirty="0"/>
              <a:t>, </a:t>
            </a:r>
            <a:r>
              <a:rPr lang="en-US" sz="1400" dirty="0" err="1"/>
              <a:t>gdy</a:t>
            </a:r>
            <a:r>
              <a:rPr lang="en-US" sz="1400" dirty="0"/>
              <a:t> </a:t>
            </a:r>
            <a:r>
              <a:rPr lang="en-US" sz="1400" dirty="0" err="1"/>
              <a:t>zaczęło</a:t>
            </a:r>
            <a:r>
              <a:rPr lang="en-US" sz="1400" dirty="0"/>
              <a:t> </a:t>
            </a:r>
            <a:r>
              <a:rPr lang="en-US" sz="1400" dirty="0" err="1"/>
              <a:t>dochodzić</a:t>
            </a:r>
            <a:r>
              <a:rPr lang="en-US" sz="1400" dirty="0"/>
              <a:t> do </a:t>
            </a:r>
            <a:r>
              <a:rPr lang="en-US" sz="1400" dirty="0" err="1"/>
              <a:t>napięć</a:t>
            </a:r>
            <a:r>
              <a:rPr lang="en-US" sz="1400" dirty="0"/>
              <a:t> w </a:t>
            </a:r>
            <a:r>
              <a:rPr lang="en-US" sz="1400" dirty="0" err="1"/>
              <a:t>relacjach</a:t>
            </a:r>
            <a:r>
              <a:rPr lang="en-US" sz="1400" dirty="0"/>
              <a:t> </a:t>
            </a:r>
            <a:r>
              <a:rPr lang="en-US" sz="1400" dirty="0" err="1"/>
              <a:t>państwowych</a:t>
            </a:r>
            <a:r>
              <a:rPr lang="en-US" sz="1400" dirty="0"/>
              <a:t> </a:t>
            </a:r>
            <a:r>
              <a:rPr lang="en-US" sz="1400" dirty="0" err="1"/>
              <a:t>Polska</a:t>
            </a:r>
            <a:r>
              <a:rPr lang="en-US" sz="1400" dirty="0"/>
              <a:t> – </a:t>
            </a:r>
            <a:r>
              <a:rPr lang="en-US" sz="1400" dirty="0" err="1"/>
              <a:t>Niemcy</a:t>
            </a:r>
            <a:r>
              <a:rPr lang="en-US" sz="1400" dirty="0"/>
              <a:t> (</a:t>
            </a:r>
            <a:r>
              <a:rPr lang="en-US" sz="1400" dirty="0" err="1"/>
              <a:t>wojna</a:t>
            </a:r>
            <a:r>
              <a:rPr lang="en-US" sz="1400" dirty="0"/>
              <a:t> </a:t>
            </a:r>
            <a:r>
              <a:rPr lang="en-US" sz="1400" dirty="0" err="1"/>
              <a:t>celna</a:t>
            </a:r>
            <a:r>
              <a:rPr lang="en-US" sz="1400" dirty="0"/>
              <a:t>).</a:t>
            </a:r>
            <a:endParaRPr lang="pl-PL" sz="1400" dirty="0"/>
          </a:p>
        </p:txBody>
      </p:sp>
    </p:spTree>
    <p:extLst>
      <p:ext uri="{BB962C8B-B14F-4D97-AF65-F5344CB8AC3E}">
        <p14:creationId xmlns:p14="http://schemas.microsoft.com/office/powerpoint/2010/main" val="859018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upa niemieckich rolników z Woły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083" y="152399"/>
            <a:ext cx="6710845" cy="48332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98634" y="4677884"/>
            <a:ext cx="3509294" cy="307777"/>
          </a:xfrm>
          <a:prstGeom prst="rect">
            <a:avLst/>
          </a:prstGeom>
        </p:spPr>
        <p:txBody>
          <a:bodyPr wrap="none">
            <a:spAutoFit/>
          </a:bodyPr>
          <a:lstStyle/>
          <a:p>
            <a:r>
              <a:rPr lang="en-US" i="1" dirty="0" err="1">
                <a:solidFill>
                  <a:schemeClr val="accent5"/>
                </a:solidFill>
                <a:latin typeface="Roboto" charset="0"/>
              </a:rPr>
              <a:t>Grupa</a:t>
            </a:r>
            <a:r>
              <a:rPr lang="en-US" i="1" dirty="0">
                <a:solidFill>
                  <a:schemeClr val="accent5"/>
                </a:solidFill>
                <a:latin typeface="Roboto" charset="0"/>
              </a:rPr>
              <a:t> </a:t>
            </a:r>
            <a:r>
              <a:rPr lang="en-US" i="1" dirty="0" err="1">
                <a:solidFill>
                  <a:schemeClr val="accent5"/>
                </a:solidFill>
                <a:latin typeface="Roboto" charset="0"/>
              </a:rPr>
              <a:t>niemieckich</a:t>
            </a:r>
            <a:r>
              <a:rPr lang="en-US" i="1" dirty="0">
                <a:solidFill>
                  <a:schemeClr val="accent5"/>
                </a:solidFill>
                <a:latin typeface="Roboto" charset="0"/>
              </a:rPr>
              <a:t> </a:t>
            </a:r>
            <a:r>
              <a:rPr lang="en-US" i="1" dirty="0" err="1">
                <a:solidFill>
                  <a:schemeClr val="accent5"/>
                </a:solidFill>
                <a:latin typeface="Roboto" charset="0"/>
              </a:rPr>
              <a:t>rolników</a:t>
            </a:r>
            <a:r>
              <a:rPr lang="en-US" i="1" dirty="0">
                <a:solidFill>
                  <a:schemeClr val="accent5"/>
                </a:solidFill>
                <a:latin typeface="Roboto" charset="0"/>
              </a:rPr>
              <a:t> z </a:t>
            </a:r>
            <a:r>
              <a:rPr lang="en-US" i="1" dirty="0" err="1">
                <a:solidFill>
                  <a:schemeClr val="accent5"/>
                </a:solidFill>
                <a:latin typeface="Roboto" charset="0"/>
              </a:rPr>
              <a:t>Wołynia</a:t>
            </a:r>
            <a:endParaRPr lang="pl-PL" dirty="0">
              <a:solidFill>
                <a:schemeClr val="accent5"/>
              </a:solidFill>
            </a:endParaRPr>
          </a:p>
        </p:txBody>
      </p:sp>
    </p:spTree>
    <p:extLst>
      <p:ext uri="{BB962C8B-B14F-4D97-AF65-F5344CB8AC3E}">
        <p14:creationId xmlns:p14="http://schemas.microsoft.com/office/powerpoint/2010/main" val="2129876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1025" y="665499"/>
            <a:ext cx="3395700" cy="564900"/>
          </a:xfrm>
        </p:spPr>
        <p:txBody>
          <a:bodyPr/>
          <a:lstStyle/>
          <a:p>
            <a:r>
              <a:rPr lang="pl-PL"/>
              <a:t>Inne mniejszości</a:t>
            </a:r>
            <a:br>
              <a:rPr lang="pl-PL"/>
            </a:br>
            <a:endParaRPr lang="pl-PL"/>
          </a:p>
        </p:txBody>
      </p:sp>
      <p:sp>
        <p:nvSpPr>
          <p:cNvPr id="3" name="Text Placeholder 2"/>
          <p:cNvSpPr>
            <a:spLocks noGrp="1"/>
          </p:cNvSpPr>
          <p:nvPr>
            <p:ph type="body" idx="1"/>
          </p:nvPr>
        </p:nvSpPr>
        <p:spPr>
          <a:xfrm>
            <a:off x="4194225" y="1255453"/>
            <a:ext cx="4215484" cy="3106074"/>
          </a:xfrm>
        </p:spPr>
        <p:txBody>
          <a:bodyPr/>
          <a:lstStyle/>
          <a:p>
            <a:pPr marL="114300" indent="0" algn="r">
              <a:lnSpc>
                <a:spcPct val="150000"/>
              </a:lnSpc>
              <a:buNone/>
            </a:pPr>
            <a:r>
              <a:rPr lang="en-US" dirty="0" err="1"/>
              <a:t>Litwini</a:t>
            </a:r>
            <a:r>
              <a:rPr lang="en-US" dirty="0"/>
              <a:t>,</a:t>
            </a:r>
          </a:p>
          <a:p>
            <a:pPr marL="114300" indent="0" algn="r">
              <a:lnSpc>
                <a:spcPct val="150000"/>
              </a:lnSpc>
              <a:buNone/>
            </a:pPr>
            <a:r>
              <a:rPr lang="en-US" dirty="0" err="1"/>
              <a:t>Czesi</a:t>
            </a:r>
            <a:r>
              <a:rPr lang="en-US" dirty="0"/>
              <a:t>, </a:t>
            </a:r>
          </a:p>
          <a:p>
            <a:pPr marL="114300" indent="0" algn="r">
              <a:lnSpc>
                <a:spcPct val="150000"/>
              </a:lnSpc>
              <a:buNone/>
            </a:pPr>
            <a:r>
              <a:rPr lang="en-US" dirty="0" err="1"/>
              <a:t>Tatarzy</a:t>
            </a:r>
            <a:r>
              <a:rPr lang="en-US" dirty="0"/>
              <a:t>,</a:t>
            </a:r>
          </a:p>
          <a:p>
            <a:pPr marL="114300" indent="0" algn="r">
              <a:lnSpc>
                <a:spcPct val="150000"/>
              </a:lnSpc>
              <a:buNone/>
            </a:pPr>
            <a:r>
              <a:rPr lang="en-US" dirty="0" err="1"/>
              <a:t>Łemkowie</a:t>
            </a:r>
            <a:r>
              <a:rPr lang="en-US" dirty="0"/>
              <a:t>, </a:t>
            </a:r>
          </a:p>
          <a:p>
            <a:pPr marL="114300" indent="0" algn="r">
              <a:lnSpc>
                <a:spcPct val="150000"/>
              </a:lnSpc>
              <a:buNone/>
            </a:pPr>
            <a:r>
              <a:rPr lang="en-US" dirty="0" err="1"/>
              <a:t>Bojkowie</a:t>
            </a:r>
            <a:r>
              <a:rPr lang="en-US" dirty="0"/>
              <a:t>, </a:t>
            </a:r>
          </a:p>
          <a:p>
            <a:pPr marL="114300" indent="0" algn="r">
              <a:lnSpc>
                <a:spcPct val="150000"/>
              </a:lnSpc>
              <a:buNone/>
            </a:pPr>
            <a:r>
              <a:rPr lang="en-US" dirty="0" err="1"/>
              <a:t>Hucułowie</a:t>
            </a:r>
            <a:r>
              <a:rPr lang="pl-PL" dirty="0"/>
              <a:t>.</a:t>
            </a:r>
          </a:p>
        </p:txBody>
      </p:sp>
      <p:pic>
        <p:nvPicPr>
          <p:cNvPr id="7170" name="Picture 2" descr="emkowska para narzeczonych w strojach regionalny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020" y="360218"/>
            <a:ext cx="3278610" cy="45953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04630" y="4672875"/>
            <a:ext cx="5639370" cy="307777"/>
          </a:xfrm>
          <a:prstGeom prst="rect">
            <a:avLst/>
          </a:prstGeom>
        </p:spPr>
        <p:txBody>
          <a:bodyPr wrap="square">
            <a:spAutoFit/>
          </a:bodyPr>
          <a:lstStyle/>
          <a:p>
            <a:r>
              <a:rPr lang="en-US" i="1" dirty="0" err="1">
                <a:solidFill>
                  <a:schemeClr val="accent5"/>
                </a:solidFill>
                <a:latin typeface="Roboto" charset="0"/>
              </a:rPr>
              <a:t>Łemkowska</a:t>
            </a:r>
            <a:r>
              <a:rPr lang="en-US" i="1" dirty="0">
                <a:solidFill>
                  <a:schemeClr val="accent5"/>
                </a:solidFill>
                <a:latin typeface="Roboto" charset="0"/>
              </a:rPr>
              <a:t> para </a:t>
            </a:r>
            <a:r>
              <a:rPr lang="en-US" i="1" dirty="0" err="1">
                <a:solidFill>
                  <a:schemeClr val="accent5"/>
                </a:solidFill>
                <a:latin typeface="Roboto" charset="0"/>
              </a:rPr>
              <a:t>narzeczonych</a:t>
            </a:r>
            <a:r>
              <a:rPr lang="en-US" i="1" dirty="0">
                <a:solidFill>
                  <a:schemeClr val="accent5"/>
                </a:solidFill>
                <a:latin typeface="Roboto" charset="0"/>
              </a:rPr>
              <a:t> w </a:t>
            </a:r>
            <a:r>
              <a:rPr lang="en-US" i="1" dirty="0" err="1">
                <a:solidFill>
                  <a:schemeClr val="accent5"/>
                </a:solidFill>
                <a:latin typeface="Roboto" charset="0"/>
              </a:rPr>
              <a:t>strojach</a:t>
            </a:r>
            <a:r>
              <a:rPr lang="en-US" i="1" dirty="0">
                <a:solidFill>
                  <a:schemeClr val="accent5"/>
                </a:solidFill>
                <a:latin typeface="Roboto" charset="0"/>
              </a:rPr>
              <a:t> </a:t>
            </a:r>
            <a:r>
              <a:rPr lang="en-US" i="1" dirty="0" err="1">
                <a:solidFill>
                  <a:schemeClr val="accent5"/>
                </a:solidFill>
                <a:latin typeface="Roboto" charset="0"/>
              </a:rPr>
              <a:t>regionalnych</a:t>
            </a:r>
            <a:r>
              <a:rPr lang="en-US" i="1" dirty="0">
                <a:solidFill>
                  <a:schemeClr val="accent5"/>
                </a:solidFill>
                <a:latin typeface="Roboto" charset="0"/>
              </a:rPr>
              <a:t>.</a:t>
            </a:r>
            <a:endParaRPr lang="pl-PL" dirty="0">
              <a:solidFill>
                <a:schemeClr val="accent5"/>
              </a:solidFill>
            </a:endParaRPr>
          </a:p>
        </p:txBody>
      </p:sp>
    </p:spTree>
    <p:extLst>
      <p:ext uri="{BB962C8B-B14F-4D97-AF65-F5344CB8AC3E}">
        <p14:creationId xmlns:p14="http://schemas.microsoft.com/office/powerpoint/2010/main" val="1559508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02717" y="2189018"/>
            <a:ext cx="7719000" cy="1011382"/>
          </a:xfrm>
        </p:spPr>
        <p:txBody>
          <a:bodyPr/>
          <a:lstStyle/>
          <a:p>
            <a:r>
              <a:rPr lang="en-US" sz="3600" dirty="0" err="1"/>
              <a:t>Stosunek</a:t>
            </a:r>
            <a:r>
              <a:rPr lang="en-US" sz="3600" dirty="0"/>
              <a:t> </a:t>
            </a:r>
            <a:r>
              <a:rPr lang="en-US" sz="3600" dirty="0" err="1"/>
              <a:t>władz</a:t>
            </a:r>
            <a:r>
              <a:rPr lang="en-US" sz="3600" dirty="0"/>
              <a:t> do </a:t>
            </a:r>
            <a:r>
              <a:rPr lang="en-US" sz="3600" dirty="0" err="1"/>
              <a:t>mniejszości</a:t>
            </a:r>
            <a:r>
              <a:rPr lang="en-US" sz="3600" dirty="0"/>
              <a:t> </a:t>
            </a:r>
            <a:r>
              <a:rPr lang="en-US" sz="3600" dirty="0" err="1"/>
              <a:t>narodowych</a:t>
            </a:r>
            <a:endParaRPr lang="en-US" sz="3600" dirty="0"/>
          </a:p>
        </p:txBody>
      </p:sp>
      <p:sp>
        <p:nvSpPr>
          <p:cNvPr id="7" name="Google Shape;195;p33"/>
          <p:cNvSpPr/>
          <p:nvPr/>
        </p:nvSpPr>
        <p:spPr>
          <a:xfrm>
            <a:off x="0" y="2189018"/>
            <a:ext cx="2691881" cy="87283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896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3339812" y="1418430"/>
            <a:ext cx="5180733" cy="2959606"/>
          </a:xfrm>
        </p:spPr>
        <p:txBody>
          <a:bodyPr/>
          <a:lstStyle/>
          <a:p>
            <a:pPr marL="114300" indent="0" algn="just">
              <a:lnSpc>
                <a:spcPct val="150000"/>
              </a:lnSpc>
              <a:buNone/>
            </a:pPr>
            <a:r>
              <a:rPr lang="en-US" sz="1800" dirty="0" err="1"/>
              <a:t>Stosunek</a:t>
            </a:r>
            <a:r>
              <a:rPr lang="en-US" sz="1800" dirty="0"/>
              <a:t> </a:t>
            </a:r>
            <a:r>
              <a:rPr lang="en-US" sz="1800" dirty="0" err="1"/>
              <a:t>władz</a:t>
            </a:r>
            <a:r>
              <a:rPr lang="en-US" sz="1800" dirty="0"/>
              <a:t> </a:t>
            </a:r>
            <a:r>
              <a:rPr lang="en-US" sz="1800" dirty="0" err="1"/>
              <a:t>polskich</a:t>
            </a:r>
            <a:r>
              <a:rPr lang="en-US" sz="1800" dirty="0"/>
              <a:t> do </a:t>
            </a:r>
            <a:r>
              <a:rPr lang="en-US" sz="1800" dirty="0" err="1"/>
              <a:t>mniejszości</a:t>
            </a:r>
            <a:r>
              <a:rPr lang="en-US" sz="1800" dirty="0"/>
              <a:t> </a:t>
            </a:r>
            <a:r>
              <a:rPr lang="en-US" sz="1800" dirty="0" err="1"/>
              <a:t>narodowych</a:t>
            </a:r>
            <a:r>
              <a:rPr lang="en-US" sz="1800" dirty="0"/>
              <a:t> </a:t>
            </a:r>
            <a:r>
              <a:rPr lang="en-US" sz="1800" dirty="0" err="1"/>
              <a:t>określały</a:t>
            </a:r>
            <a:r>
              <a:rPr lang="en-US" sz="1800" dirty="0"/>
              <a:t> </a:t>
            </a:r>
            <a:r>
              <a:rPr lang="en-US" sz="1800" dirty="0" err="1"/>
              <a:t>wewnętrzne</a:t>
            </a:r>
            <a:r>
              <a:rPr lang="en-US" sz="1800" dirty="0"/>
              <a:t> </a:t>
            </a:r>
            <a:r>
              <a:rPr lang="en-US" sz="1800" dirty="0" err="1"/>
              <a:t>akty</a:t>
            </a:r>
            <a:r>
              <a:rPr lang="en-US" sz="1800" dirty="0"/>
              <a:t> </a:t>
            </a:r>
            <a:r>
              <a:rPr lang="en-US" sz="1800" dirty="0" err="1"/>
              <a:t>prawne</a:t>
            </a:r>
            <a:r>
              <a:rPr lang="en-US" sz="1800" dirty="0"/>
              <a:t>: </a:t>
            </a:r>
            <a:r>
              <a:rPr lang="en-US" sz="1800" b="1" dirty="0" err="1"/>
              <a:t>dekrety</a:t>
            </a:r>
            <a:r>
              <a:rPr lang="en-US" sz="1800" b="1" dirty="0"/>
              <a:t> </a:t>
            </a:r>
            <a:r>
              <a:rPr lang="en-US" sz="1800" b="1" dirty="0" err="1"/>
              <a:t>Naczelnika</a:t>
            </a:r>
            <a:r>
              <a:rPr lang="en-US" sz="1800" b="1" dirty="0"/>
              <a:t> </a:t>
            </a:r>
            <a:r>
              <a:rPr lang="en-US" sz="1800" b="1" dirty="0" err="1"/>
              <a:t>Państwa</a:t>
            </a:r>
            <a:r>
              <a:rPr lang="en-US" sz="1800" dirty="0"/>
              <a:t>, a </a:t>
            </a:r>
            <a:r>
              <a:rPr lang="en-US" sz="1800" dirty="0" err="1"/>
              <a:t>przede</a:t>
            </a:r>
            <a:r>
              <a:rPr lang="en-US" sz="1800" dirty="0"/>
              <a:t> </a:t>
            </a:r>
            <a:r>
              <a:rPr lang="en-US" sz="1800" dirty="0" err="1"/>
              <a:t>wszystkim</a:t>
            </a:r>
            <a:r>
              <a:rPr lang="en-US" sz="1800" dirty="0"/>
              <a:t> </a:t>
            </a:r>
            <a:r>
              <a:rPr lang="en-US" sz="1800" b="1" dirty="0" err="1"/>
              <a:t>Konstytucja</a:t>
            </a:r>
            <a:r>
              <a:rPr lang="en-US" sz="1800" b="1" dirty="0"/>
              <a:t> </a:t>
            </a:r>
            <a:r>
              <a:rPr lang="en-US" sz="1800" b="1" dirty="0" err="1"/>
              <a:t>marcowa</a:t>
            </a:r>
            <a:r>
              <a:rPr lang="en-US" sz="1800" dirty="0"/>
              <a:t> </a:t>
            </a:r>
            <a:r>
              <a:rPr lang="en-US" sz="1800" dirty="0" err="1"/>
              <a:t>oraz</a:t>
            </a:r>
            <a:r>
              <a:rPr lang="en-US" sz="1800" dirty="0"/>
              <a:t> </a:t>
            </a:r>
            <a:r>
              <a:rPr lang="en-US" sz="1800" b="1" dirty="0" err="1"/>
              <a:t>akty</a:t>
            </a:r>
            <a:r>
              <a:rPr lang="en-US" sz="1800" b="1" dirty="0"/>
              <a:t> </a:t>
            </a:r>
            <a:r>
              <a:rPr lang="en-US" sz="1800" b="1" dirty="0" err="1"/>
              <a:t>prawa</a:t>
            </a:r>
            <a:r>
              <a:rPr lang="en-US" sz="1800" b="1" dirty="0"/>
              <a:t> </a:t>
            </a:r>
            <a:r>
              <a:rPr lang="en-US" sz="1800" b="1" dirty="0" err="1"/>
              <a:t>międzynarodowego</a:t>
            </a:r>
            <a:r>
              <a:rPr lang="en-US" sz="1800" dirty="0"/>
              <a:t>, np. </a:t>
            </a:r>
            <a:r>
              <a:rPr lang="en-US" sz="1800" dirty="0" err="1"/>
              <a:t>tzw</a:t>
            </a:r>
            <a:r>
              <a:rPr lang="en-US" sz="1800" b="1" dirty="0"/>
              <a:t>. </a:t>
            </a:r>
            <a:r>
              <a:rPr lang="en-US" sz="1800" b="1" dirty="0" err="1"/>
              <a:t>mały</a:t>
            </a:r>
            <a:r>
              <a:rPr lang="en-US" sz="1800" b="1" dirty="0"/>
              <a:t> </a:t>
            </a:r>
            <a:r>
              <a:rPr lang="en-US" sz="1800" b="1" dirty="0" err="1"/>
              <a:t>traktat</a:t>
            </a:r>
            <a:r>
              <a:rPr lang="en-US" sz="1800" b="1" dirty="0"/>
              <a:t> </a:t>
            </a:r>
            <a:r>
              <a:rPr lang="en-US" sz="1800" b="1" dirty="0" err="1"/>
              <a:t>wersalski</a:t>
            </a:r>
            <a:r>
              <a:rPr lang="en-US" sz="1800" b="1" dirty="0"/>
              <a:t>.</a:t>
            </a:r>
            <a:endParaRPr lang="pl-PL" sz="1800" b="1" dirty="0"/>
          </a:p>
        </p:txBody>
      </p:sp>
      <p:pic>
        <p:nvPicPr>
          <p:cNvPr id="13314" name="Picture 2" descr="onstytucja marcowa – Wikipedia, wolna encyklo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357" y="0"/>
            <a:ext cx="2770909" cy="5167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573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55229" y="439943"/>
            <a:ext cx="7719000" cy="564900"/>
          </a:xfrm>
        </p:spPr>
        <p:txBody>
          <a:bodyPr/>
          <a:lstStyle/>
          <a:p>
            <a:r>
              <a:rPr lang="en-US" dirty="0" err="1"/>
              <a:t>Fragmenty</a:t>
            </a:r>
            <a:r>
              <a:rPr lang="en-US" dirty="0"/>
              <a:t> </a:t>
            </a:r>
            <a:r>
              <a:rPr lang="en-US" dirty="0" err="1"/>
              <a:t>Konstytucji</a:t>
            </a:r>
            <a:r>
              <a:rPr lang="en-US" dirty="0"/>
              <a:t> </a:t>
            </a:r>
            <a:r>
              <a:rPr lang="en-US" dirty="0" err="1"/>
              <a:t>marcowej</a:t>
            </a:r>
            <a:endParaRPr lang="pl-PL" dirty="0"/>
          </a:p>
        </p:txBody>
      </p:sp>
      <p:sp>
        <p:nvSpPr>
          <p:cNvPr id="5" name="Text Placeholder 4"/>
          <p:cNvSpPr>
            <a:spLocks noGrp="1"/>
          </p:cNvSpPr>
          <p:nvPr>
            <p:ph type="body" idx="1"/>
          </p:nvPr>
        </p:nvSpPr>
        <p:spPr>
          <a:xfrm>
            <a:off x="712575" y="1359779"/>
            <a:ext cx="7719000" cy="3371400"/>
          </a:xfrm>
        </p:spPr>
        <p:txBody>
          <a:bodyPr/>
          <a:lstStyle/>
          <a:p>
            <a:pPr marL="139700" indent="0" algn="just">
              <a:lnSpc>
                <a:spcPct val="150000"/>
              </a:lnSpc>
              <a:buNone/>
            </a:pPr>
            <a:r>
              <a:rPr lang="en-US" sz="1800" i="1" dirty="0" err="1"/>
              <a:t>Każdy</a:t>
            </a:r>
            <a:r>
              <a:rPr lang="en-US" sz="1800" i="1" dirty="0"/>
              <a:t> </a:t>
            </a:r>
            <a:r>
              <a:rPr lang="en-US" sz="1800" i="1" dirty="0" err="1"/>
              <a:t>obywatel</a:t>
            </a:r>
            <a:r>
              <a:rPr lang="en-US" sz="1800" i="1" dirty="0"/>
              <a:t> ma </a:t>
            </a:r>
            <a:r>
              <a:rPr lang="en-US" sz="1800" i="1" dirty="0" err="1"/>
              <a:t>prawo</a:t>
            </a:r>
            <a:r>
              <a:rPr lang="en-US" sz="1800" i="1" dirty="0"/>
              <a:t> </a:t>
            </a:r>
            <a:r>
              <a:rPr lang="en-US" sz="1800" i="1" dirty="0" err="1"/>
              <a:t>zachowania</a:t>
            </a:r>
            <a:r>
              <a:rPr lang="en-US" sz="1800" i="1" dirty="0"/>
              <a:t> </a:t>
            </a:r>
            <a:r>
              <a:rPr lang="en-US" sz="1800" i="1" dirty="0" err="1"/>
              <a:t>swej</a:t>
            </a:r>
            <a:r>
              <a:rPr lang="en-US" sz="1800" i="1" dirty="0"/>
              <a:t> </a:t>
            </a:r>
            <a:r>
              <a:rPr lang="en-US" sz="1800" i="1" dirty="0" err="1"/>
              <a:t>narodowości</a:t>
            </a:r>
            <a:r>
              <a:rPr lang="en-US" sz="1800" i="1" dirty="0"/>
              <a:t> </a:t>
            </a:r>
            <a:r>
              <a:rPr lang="en-US" sz="1800" i="1" dirty="0" err="1"/>
              <a:t>i</a:t>
            </a:r>
            <a:r>
              <a:rPr lang="en-US" sz="1800" i="1" dirty="0"/>
              <a:t> </a:t>
            </a:r>
            <a:r>
              <a:rPr lang="en-US" sz="1800" i="1" dirty="0" err="1"/>
              <a:t>pielęgnowania</a:t>
            </a:r>
            <a:r>
              <a:rPr lang="en-US" sz="1800" i="1" dirty="0"/>
              <a:t> </a:t>
            </a:r>
            <a:r>
              <a:rPr lang="en-US" sz="1800" i="1" dirty="0" err="1"/>
              <a:t>swojej</a:t>
            </a:r>
            <a:r>
              <a:rPr lang="en-US" sz="1800" i="1" dirty="0"/>
              <a:t> </a:t>
            </a:r>
            <a:r>
              <a:rPr lang="en-US" sz="1800" i="1" dirty="0" err="1"/>
              <a:t>mowy</a:t>
            </a:r>
            <a:r>
              <a:rPr lang="en-US" sz="1800" i="1" dirty="0"/>
              <a:t> </a:t>
            </a:r>
            <a:r>
              <a:rPr lang="en-US" sz="1800" i="1" dirty="0" err="1"/>
              <a:t>i</a:t>
            </a:r>
            <a:r>
              <a:rPr lang="en-US" sz="1800" i="1" dirty="0"/>
              <a:t> </a:t>
            </a:r>
            <a:r>
              <a:rPr lang="en-US" sz="1800" i="1" dirty="0" err="1"/>
              <a:t>właściwości</a:t>
            </a:r>
            <a:r>
              <a:rPr lang="en-US" sz="1800" i="1" dirty="0"/>
              <a:t> </a:t>
            </a:r>
            <a:r>
              <a:rPr lang="en-US" sz="1800" i="1" dirty="0" err="1"/>
              <a:t>narodowych</a:t>
            </a:r>
            <a:r>
              <a:rPr lang="en-US" sz="1800" i="1" dirty="0"/>
              <a:t>. </a:t>
            </a:r>
            <a:r>
              <a:rPr lang="en-US" sz="1800" i="1" dirty="0" err="1"/>
              <a:t>Osobne</a:t>
            </a:r>
            <a:r>
              <a:rPr lang="en-US" sz="1800" i="1" dirty="0"/>
              <a:t> </a:t>
            </a:r>
            <a:r>
              <a:rPr lang="en-US" sz="1800" i="1" dirty="0" err="1"/>
              <a:t>ustawy</a:t>
            </a:r>
            <a:r>
              <a:rPr lang="en-US" sz="1800" i="1" dirty="0"/>
              <a:t> </a:t>
            </a:r>
            <a:r>
              <a:rPr lang="en-US" sz="1800" i="1" dirty="0" err="1"/>
              <a:t>państwowe</a:t>
            </a:r>
            <a:r>
              <a:rPr lang="en-US" sz="1800" i="1" dirty="0"/>
              <a:t> </a:t>
            </a:r>
            <a:r>
              <a:rPr lang="en-US" sz="1800" i="1" dirty="0" err="1"/>
              <a:t>zabezpieczą</a:t>
            </a:r>
            <a:r>
              <a:rPr lang="en-US" sz="1800" i="1" dirty="0"/>
              <a:t> </a:t>
            </a:r>
            <a:r>
              <a:rPr lang="en-US" sz="1800" i="1" dirty="0" err="1"/>
              <a:t>mniejszościom</a:t>
            </a:r>
            <a:r>
              <a:rPr lang="en-US" sz="1800" i="1" dirty="0"/>
              <a:t> w </a:t>
            </a:r>
            <a:r>
              <a:rPr lang="en-US" sz="1800" i="1" dirty="0" err="1"/>
              <a:t>Państwie</a:t>
            </a:r>
            <a:r>
              <a:rPr lang="en-US" sz="1800" i="1" dirty="0"/>
              <a:t> </a:t>
            </a:r>
            <a:r>
              <a:rPr lang="en-US" sz="1800" i="1" dirty="0" err="1"/>
              <a:t>Polskim</a:t>
            </a:r>
            <a:r>
              <a:rPr lang="en-US" sz="1800" i="1" dirty="0"/>
              <a:t> </a:t>
            </a:r>
            <a:r>
              <a:rPr lang="en-US" sz="1800" i="1" dirty="0" err="1"/>
              <a:t>pełny</a:t>
            </a:r>
            <a:r>
              <a:rPr lang="en-US" sz="1800" i="1" dirty="0"/>
              <a:t> </a:t>
            </a:r>
            <a:r>
              <a:rPr lang="en-US" sz="1800" i="1" dirty="0" err="1"/>
              <a:t>i</a:t>
            </a:r>
            <a:r>
              <a:rPr lang="en-US" sz="1800" i="1" dirty="0"/>
              <a:t> </a:t>
            </a:r>
            <a:r>
              <a:rPr lang="en-US" sz="1800" i="1" dirty="0" err="1"/>
              <a:t>swobodny</a:t>
            </a:r>
            <a:r>
              <a:rPr lang="en-US" sz="1800" i="1" dirty="0"/>
              <a:t> </a:t>
            </a:r>
            <a:r>
              <a:rPr lang="en-US" sz="1800" i="1" dirty="0" err="1"/>
              <a:t>rozwój</a:t>
            </a:r>
            <a:r>
              <a:rPr lang="en-US" sz="1800" i="1" dirty="0"/>
              <a:t> </a:t>
            </a:r>
            <a:r>
              <a:rPr lang="en-US" sz="1800" i="1" dirty="0" err="1"/>
              <a:t>ich</a:t>
            </a:r>
            <a:r>
              <a:rPr lang="en-US" sz="1800" i="1" dirty="0"/>
              <a:t> </a:t>
            </a:r>
            <a:r>
              <a:rPr lang="en-US" sz="1800" i="1" dirty="0" err="1"/>
              <a:t>właściwości</a:t>
            </a:r>
            <a:r>
              <a:rPr lang="en-US" sz="1800" i="1" dirty="0"/>
              <a:t> </a:t>
            </a:r>
            <a:r>
              <a:rPr lang="en-US" sz="1800" i="1" dirty="0" err="1"/>
              <a:t>narodowościowych</a:t>
            </a:r>
            <a:r>
              <a:rPr lang="en-US" sz="1800" i="1" dirty="0"/>
              <a:t> </a:t>
            </a:r>
            <a:r>
              <a:rPr lang="en-US" sz="1800" i="1" dirty="0" err="1"/>
              <a:t>przy</a:t>
            </a:r>
            <a:r>
              <a:rPr lang="en-US" sz="1800" i="1" dirty="0"/>
              <a:t> </a:t>
            </a:r>
            <a:r>
              <a:rPr lang="en-US" sz="1800" i="1" dirty="0" err="1"/>
              <a:t>pomocy</a:t>
            </a:r>
            <a:r>
              <a:rPr lang="en-US" sz="1800" i="1" dirty="0"/>
              <a:t> </a:t>
            </a:r>
            <a:r>
              <a:rPr lang="en-US" sz="1800" i="1" dirty="0" err="1"/>
              <a:t>autonomicznych</a:t>
            </a:r>
            <a:r>
              <a:rPr lang="en-US" sz="1800" i="1" dirty="0"/>
              <a:t> </a:t>
            </a:r>
            <a:r>
              <a:rPr lang="en-US" sz="1800" i="1" dirty="0" err="1"/>
              <a:t>związków</a:t>
            </a:r>
            <a:r>
              <a:rPr lang="en-US" sz="1800" i="1" dirty="0"/>
              <a:t> </a:t>
            </a:r>
            <a:r>
              <a:rPr lang="en-US" sz="1800" i="1" dirty="0" err="1"/>
              <a:t>mniejszości</a:t>
            </a:r>
            <a:r>
              <a:rPr lang="en-US" sz="1800" i="1" dirty="0"/>
              <a:t> o </a:t>
            </a:r>
            <a:r>
              <a:rPr lang="en-US" sz="1800" i="1" dirty="0" err="1"/>
              <a:t>charakterze</a:t>
            </a:r>
            <a:r>
              <a:rPr lang="en-US" sz="1800" i="1" dirty="0"/>
              <a:t> </a:t>
            </a:r>
            <a:r>
              <a:rPr lang="en-US" sz="1800" i="1" dirty="0" err="1"/>
              <a:t>publiczno‑prawnym</a:t>
            </a:r>
            <a:r>
              <a:rPr lang="en-US" sz="1800" i="1" dirty="0"/>
              <a:t> w </a:t>
            </a:r>
            <a:r>
              <a:rPr lang="en-US" sz="1800" i="1" dirty="0" err="1"/>
              <a:t>obrębie</a:t>
            </a:r>
            <a:r>
              <a:rPr lang="en-US" sz="1800" i="1" dirty="0"/>
              <a:t> </a:t>
            </a:r>
            <a:r>
              <a:rPr lang="en-US" sz="1800" i="1" dirty="0" err="1"/>
              <a:t>związków</a:t>
            </a:r>
            <a:r>
              <a:rPr lang="en-US" sz="1800" i="1" dirty="0"/>
              <a:t> </a:t>
            </a:r>
            <a:r>
              <a:rPr lang="en-US" sz="1800" i="1" dirty="0" err="1"/>
              <a:t>samorządu</a:t>
            </a:r>
            <a:r>
              <a:rPr lang="en-US" sz="1800" i="1" dirty="0"/>
              <a:t> </a:t>
            </a:r>
            <a:r>
              <a:rPr lang="en-US" sz="1800" i="1" dirty="0" err="1"/>
              <a:t>powszechnego</a:t>
            </a:r>
            <a:r>
              <a:rPr lang="en-US" sz="1800" i="1" dirty="0"/>
              <a:t>.</a:t>
            </a:r>
            <a:endParaRPr lang="pl-PL" sz="1800" i="1" dirty="0"/>
          </a:p>
        </p:txBody>
      </p:sp>
    </p:spTree>
    <p:extLst>
      <p:ext uri="{BB962C8B-B14F-4D97-AF65-F5344CB8AC3E}">
        <p14:creationId xmlns:p14="http://schemas.microsoft.com/office/powerpoint/2010/main" val="1231536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575" y="467652"/>
            <a:ext cx="7719000" cy="564900"/>
          </a:xfrm>
        </p:spPr>
        <p:txBody>
          <a:bodyPr/>
          <a:lstStyle/>
          <a:p>
            <a:r>
              <a:rPr lang="pl-PL" dirty="0"/>
              <a:t>Dobre sąsiedztwo i dobre praktyki.</a:t>
            </a:r>
          </a:p>
        </p:txBody>
      </p:sp>
      <p:sp>
        <p:nvSpPr>
          <p:cNvPr id="3" name="Text Placeholder 2"/>
          <p:cNvSpPr>
            <a:spLocks noGrp="1"/>
          </p:cNvSpPr>
          <p:nvPr>
            <p:ph type="body" idx="1"/>
          </p:nvPr>
        </p:nvSpPr>
        <p:spPr>
          <a:xfrm>
            <a:off x="712575" y="1032552"/>
            <a:ext cx="7719000" cy="3738694"/>
          </a:xfrm>
        </p:spPr>
        <p:txBody>
          <a:bodyPr/>
          <a:lstStyle/>
          <a:p>
            <a:pPr algn="just">
              <a:lnSpc>
                <a:spcPct val="150000"/>
              </a:lnSpc>
            </a:pPr>
            <a:r>
              <a:rPr lang="pl-PL" dirty="0"/>
              <a:t>POLIN – miejsce gdzie możesz spocząć. Polska Ziemią Obiecaną dla Żydów.</a:t>
            </a:r>
            <a:endParaRPr lang="en-US" dirty="0"/>
          </a:p>
          <a:p>
            <a:pPr algn="just">
              <a:lnSpc>
                <a:spcPct val="150000"/>
              </a:lnSpc>
            </a:pPr>
            <a:r>
              <a:rPr lang="pl-PL" dirty="0"/>
              <a:t>Sprawiedliwi wśród narodów. Polscy bohaterowie ratujący Żydów w czasie okupacji.</a:t>
            </a:r>
            <a:endParaRPr lang="en-US" dirty="0"/>
          </a:p>
          <a:p>
            <a:pPr algn="just">
              <a:lnSpc>
                <a:spcPct val="150000"/>
              </a:lnSpc>
            </a:pPr>
            <a:r>
              <a:rPr lang="en-US" dirty="0" err="1"/>
              <a:t>Przyjaźnie</a:t>
            </a:r>
            <a:r>
              <a:rPr lang="en-US" dirty="0"/>
              <a:t>, </a:t>
            </a:r>
            <a:r>
              <a:rPr lang="en-US" dirty="0" err="1"/>
              <a:t>mieszane</a:t>
            </a:r>
            <a:r>
              <a:rPr lang="en-US" dirty="0"/>
              <a:t> </a:t>
            </a:r>
            <a:r>
              <a:rPr lang="en-US" dirty="0" err="1"/>
              <a:t>małżeństwa</a:t>
            </a:r>
            <a:r>
              <a:rPr lang="pl-PL" dirty="0"/>
              <a:t> choć nie tak częste</a:t>
            </a:r>
            <a:r>
              <a:rPr lang="en-US" dirty="0"/>
              <a:t> </a:t>
            </a:r>
            <a:r>
              <a:rPr lang="en-US" dirty="0" err="1"/>
              <a:t>i</a:t>
            </a:r>
            <a:r>
              <a:rPr lang="en-US" dirty="0"/>
              <a:t> </a:t>
            </a:r>
            <a:r>
              <a:rPr lang="en-US" dirty="0" err="1"/>
              <a:t>dobrosąsiedzka</a:t>
            </a:r>
            <a:r>
              <a:rPr lang="en-US" dirty="0"/>
              <a:t> </a:t>
            </a:r>
            <a:r>
              <a:rPr lang="en-US" dirty="0" err="1"/>
              <a:t>współpraca</a:t>
            </a:r>
            <a:r>
              <a:rPr lang="en-US" dirty="0"/>
              <a:t> </a:t>
            </a:r>
            <a:endParaRPr lang="pl-PL" dirty="0"/>
          </a:p>
          <a:p>
            <a:pPr algn="just">
              <a:lnSpc>
                <a:spcPct val="150000"/>
              </a:lnSpc>
            </a:pPr>
            <a:r>
              <a:rPr lang="en-US" dirty="0" err="1"/>
              <a:t>Obywatele</a:t>
            </a:r>
            <a:r>
              <a:rPr lang="en-US" dirty="0"/>
              <a:t> </a:t>
            </a:r>
            <a:r>
              <a:rPr lang="en-US" dirty="0" err="1"/>
              <a:t>polscy</a:t>
            </a:r>
            <a:r>
              <a:rPr lang="en-US" dirty="0"/>
              <a:t> </a:t>
            </a:r>
            <a:r>
              <a:rPr lang="en-US" dirty="0" err="1"/>
              <a:t>innej</a:t>
            </a:r>
            <a:r>
              <a:rPr lang="en-US" dirty="0"/>
              <a:t> </a:t>
            </a:r>
            <a:r>
              <a:rPr lang="en-US" dirty="0" err="1"/>
              <a:t>narodowości</a:t>
            </a:r>
            <a:r>
              <a:rPr lang="en-US" dirty="0"/>
              <a:t> z </a:t>
            </a:r>
            <a:r>
              <a:rPr lang="en-US" dirty="0" err="1"/>
              <a:t>reguły</a:t>
            </a:r>
            <a:r>
              <a:rPr lang="en-US" dirty="0"/>
              <a:t> </a:t>
            </a:r>
            <a:r>
              <a:rPr lang="en-US" dirty="0" err="1"/>
              <a:t>przestrzegali</a:t>
            </a:r>
            <a:r>
              <a:rPr lang="en-US" dirty="0"/>
              <a:t> </a:t>
            </a:r>
            <a:r>
              <a:rPr lang="en-US" dirty="0" err="1"/>
              <a:t>prawa</a:t>
            </a:r>
            <a:r>
              <a:rPr lang="en-US" dirty="0"/>
              <a:t> </a:t>
            </a:r>
            <a:r>
              <a:rPr lang="en-US" dirty="0" err="1"/>
              <a:t>i</a:t>
            </a:r>
            <a:r>
              <a:rPr lang="en-US" dirty="0"/>
              <a:t> </a:t>
            </a:r>
            <a:r>
              <a:rPr lang="en-US" dirty="0" err="1"/>
              <a:t>wykonywali</a:t>
            </a:r>
            <a:r>
              <a:rPr lang="en-US" dirty="0"/>
              <a:t> </a:t>
            </a:r>
            <a:r>
              <a:rPr lang="en-US" dirty="0" err="1"/>
              <a:t>obowiązki</a:t>
            </a:r>
            <a:r>
              <a:rPr lang="en-US" dirty="0"/>
              <a:t> </a:t>
            </a:r>
            <a:r>
              <a:rPr lang="en-US" dirty="0" err="1"/>
              <a:t>obywatelskie</a:t>
            </a:r>
            <a:r>
              <a:rPr lang="en-US" dirty="0"/>
              <a:t>. </a:t>
            </a:r>
            <a:endParaRPr lang="pl-PL" dirty="0"/>
          </a:p>
          <a:p>
            <a:pPr algn="just">
              <a:lnSpc>
                <a:spcPct val="150000"/>
              </a:lnSpc>
            </a:pPr>
            <a:r>
              <a:rPr lang="pl-PL" dirty="0"/>
              <a:t>W takim świecie żył i dorastał mały Lolek</a:t>
            </a:r>
          </a:p>
          <a:p>
            <a:pPr algn="just">
              <a:lnSpc>
                <a:spcPct val="150000"/>
              </a:lnSpc>
            </a:pPr>
            <a:r>
              <a:rPr lang="pl-PL" dirty="0"/>
              <a:t>Karol Wojtyła z rozrzewnieniem wspominał swoje dzieciństwo w Wadowicach</a:t>
            </a:r>
          </a:p>
          <a:p>
            <a:pPr algn="just">
              <a:lnSpc>
                <a:spcPct val="150000"/>
              </a:lnSpc>
            </a:pPr>
            <a:r>
              <a:rPr lang="pl-PL" dirty="0"/>
              <a:t>Swoich kolegów Żydów, Polaków, Niemców, którzy bawili się razem</a:t>
            </a:r>
          </a:p>
          <a:p>
            <a:pPr algn="just">
              <a:lnSpc>
                <a:spcPct val="150000"/>
              </a:lnSpc>
            </a:pPr>
            <a:r>
              <a:rPr lang="pl-PL" dirty="0"/>
              <a:t>Najczęściej grali w piłkę, a Lolek już wówczas uwielbiał bronić i jako bramkarz brał na siebie odpowiedzialność za drużynę.</a:t>
            </a:r>
          </a:p>
        </p:txBody>
      </p:sp>
    </p:spTree>
    <p:extLst>
      <p:ext uri="{BB962C8B-B14F-4D97-AF65-F5344CB8AC3E}">
        <p14:creationId xmlns:p14="http://schemas.microsoft.com/office/powerpoint/2010/main" val="1563557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608016" y="2017801"/>
            <a:ext cx="5637910" cy="1750200"/>
          </a:xfrm>
        </p:spPr>
        <p:txBody>
          <a:bodyPr/>
          <a:lstStyle/>
          <a:p>
            <a:r>
              <a:rPr lang="en-US" sz="2400" dirty="0" err="1"/>
              <a:t>Podróże</a:t>
            </a:r>
            <a:r>
              <a:rPr lang="en-US" sz="2400" dirty="0"/>
              <a:t> </a:t>
            </a:r>
            <a:r>
              <a:rPr lang="en-US" sz="2400" dirty="0" err="1"/>
              <a:t>małe</a:t>
            </a:r>
            <a:r>
              <a:rPr lang="en-US" sz="2400" dirty="0"/>
              <a:t> </a:t>
            </a:r>
            <a:r>
              <a:rPr lang="en-US" sz="2400" dirty="0" err="1"/>
              <a:t>i</a:t>
            </a:r>
            <a:r>
              <a:rPr lang="en-US" sz="2400" dirty="0"/>
              <a:t> </a:t>
            </a:r>
            <a:r>
              <a:rPr lang="en-US" sz="2400" dirty="0" err="1"/>
              <a:t>duże</a:t>
            </a:r>
            <a:r>
              <a:rPr lang="en-US" sz="2400" dirty="0"/>
              <a:t> </a:t>
            </a:r>
            <a:r>
              <a:rPr lang="pl-PL" sz="2400" dirty="0"/>
              <a:t>Jana Pawła II</a:t>
            </a:r>
            <a:endParaRPr lang="pl-PL" sz="2400" b="1" dirty="0"/>
          </a:p>
        </p:txBody>
      </p:sp>
      <p:sp>
        <p:nvSpPr>
          <p:cNvPr id="3" name="Title 2"/>
          <p:cNvSpPr>
            <a:spLocks noGrp="1"/>
          </p:cNvSpPr>
          <p:nvPr>
            <p:ph type="title"/>
          </p:nvPr>
        </p:nvSpPr>
        <p:spPr>
          <a:xfrm>
            <a:off x="263236" y="872837"/>
            <a:ext cx="8562109" cy="1144964"/>
          </a:xfrm>
        </p:spPr>
        <p:txBody>
          <a:bodyPr/>
          <a:lstStyle/>
          <a:p>
            <a:r>
              <a:rPr lang="en-US" sz="3200" dirty="0"/>
              <a:t>PANEL  GEOGRAFICZNY</a:t>
            </a:r>
            <a:endParaRPr lang="pl-PL" sz="3200" dirty="0"/>
          </a:p>
        </p:txBody>
      </p:sp>
      <p:sp>
        <p:nvSpPr>
          <p:cNvPr id="4" name="TextBox 3"/>
          <p:cNvSpPr txBox="1"/>
          <p:nvPr/>
        </p:nvSpPr>
        <p:spPr>
          <a:xfrm>
            <a:off x="6321133" y="4691293"/>
            <a:ext cx="2504212" cy="307777"/>
          </a:xfrm>
          <a:prstGeom prst="rect">
            <a:avLst/>
          </a:prstGeom>
          <a:noFill/>
        </p:spPr>
        <p:txBody>
          <a:bodyPr wrap="none" rtlCol="0">
            <a:spAutoFit/>
          </a:bodyPr>
          <a:lstStyle/>
          <a:p>
            <a:r>
              <a:rPr lang="pl-PL" dirty="0"/>
              <a:t>Przygotowała Marzena Panfil</a:t>
            </a:r>
          </a:p>
        </p:txBody>
      </p:sp>
    </p:spTree>
    <p:extLst>
      <p:ext uri="{BB962C8B-B14F-4D97-AF65-F5344CB8AC3E}">
        <p14:creationId xmlns:p14="http://schemas.microsoft.com/office/powerpoint/2010/main" val="1999749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17419" y="448943"/>
            <a:ext cx="8326581" cy="1460500"/>
          </a:xfrm>
        </p:spPr>
        <p:txBody>
          <a:bodyPr/>
          <a:lstStyle/>
          <a:p>
            <a:pPr algn="l"/>
            <a:r>
              <a:rPr lang="en-US" sz="2400" dirty="0" err="1"/>
              <a:t>Nie</a:t>
            </a:r>
            <a:r>
              <a:rPr lang="en-US" sz="2400" dirty="0"/>
              <a:t> ma </a:t>
            </a:r>
            <a:r>
              <a:rPr lang="en-US" sz="2400" dirty="0" err="1"/>
              <a:t>wolności</a:t>
            </a:r>
            <a:r>
              <a:rPr lang="en-US" sz="2400" dirty="0"/>
              <a:t>,  bez </a:t>
            </a:r>
            <a:r>
              <a:rPr lang="en-US" sz="2400" dirty="0" err="1"/>
              <a:t>solidarności</a:t>
            </a:r>
            <a:r>
              <a:rPr lang="en-US" sz="2400" dirty="0"/>
              <a:t>. </a:t>
            </a:r>
            <a:r>
              <a:rPr lang="en-US" sz="2400" dirty="0" err="1"/>
              <a:t>Ojcze</a:t>
            </a:r>
            <a:r>
              <a:rPr lang="en-US" sz="2400" dirty="0"/>
              <a:t> </a:t>
            </a:r>
            <a:r>
              <a:rPr lang="en-US" sz="2400" dirty="0" err="1"/>
              <a:t>Święty</a:t>
            </a:r>
            <a:r>
              <a:rPr lang="en-US" sz="2400" dirty="0"/>
              <a:t> </a:t>
            </a:r>
            <a:r>
              <a:rPr lang="en-US" sz="2400" dirty="0" err="1"/>
              <a:t>ratuj</a:t>
            </a:r>
            <a:r>
              <a:rPr lang="en-US" sz="2400" dirty="0"/>
              <a:t>!</a:t>
            </a:r>
            <a:endParaRPr lang="pl-PL" sz="2400" dirty="0"/>
          </a:p>
        </p:txBody>
      </p:sp>
      <p:sp>
        <p:nvSpPr>
          <p:cNvPr id="5" name="Text Placeholder 4"/>
          <p:cNvSpPr>
            <a:spLocks noGrp="1"/>
          </p:cNvSpPr>
          <p:nvPr>
            <p:ph type="body" idx="4294967295"/>
          </p:nvPr>
        </p:nvSpPr>
        <p:spPr>
          <a:xfrm>
            <a:off x="4160838" y="2035030"/>
            <a:ext cx="4983162" cy="2192338"/>
          </a:xfrm>
        </p:spPr>
        <p:txBody>
          <a:bodyPr/>
          <a:lstStyle/>
          <a:p>
            <a:pPr marL="114300" indent="0" algn="l">
              <a:lnSpc>
                <a:spcPct val="150000"/>
              </a:lnSpc>
              <a:buNone/>
            </a:pPr>
            <a:r>
              <a:rPr lang="en-US" sz="2000" dirty="0" err="1"/>
              <a:t>Przedstawimy</a:t>
            </a:r>
            <a:r>
              <a:rPr lang="en-US" sz="2000" dirty="0"/>
              <a:t> </a:t>
            </a:r>
            <a:r>
              <a:rPr lang="en-US" sz="2000" dirty="0" err="1"/>
              <a:t>Wam</a:t>
            </a:r>
            <a:r>
              <a:rPr lang="en-US" sz="2000" dirty="0"/>
              <a:t> </a:t>
            </a:r>
            <a:r>
              <a:rPr lang="en-US" sz="2000" dirty="0" err="1"/>
              <a:t>praktyczny</a:t>
            </a:r>
            <a:r>
              <a:rPr lang="en-US" sz="2000" dirty="0"/>
              <a:t> </a:t>
            </a:r>
            <a:r>
              <a:rPr lang="en-US" sz="2000" dirty="0" err="1"/>
              <a:t>przewodnik</a:t>
            </a:r>
            <a:r>
              <a:rPr lang="en-US" sz="2000" dirty="0"/>
              <a:t> do </a:t>
            </a:r>
            <a:r>
              <a:rPr lang="en-US" sz="2000" dirty="0" err="1"/>
              <a:t>wdrożenia</a:t>
            </a:r>
            <a:r>
              <a:rPr lang="en-US" sz="2000" dirty="0"/>
              <a:t> od </a:t>
            </a:r>
            <a:r>
              <a:rPr lang="en-US" sz="2000" dirty="0" err="1"/>
              <a:t>zaraz</a:t>
            </a:r>
            <a:r>
              <a:rPr lang="en-US" sz="2000" dirty="0"/>
              <a:t> </a:t>
            </a:r>
            <a:r>
              <a:rPr lang="en-US" sz="2000" dirty="0" err="1"/>
              <a:t>i</a:t>
            </a:r>
            <a:r>
              <a:rPr lang="en-US" sz="2000" dirty="0"/>
              <a:t> </a:t>
            </a:r>
            <a:r>
              <a:rPr lang="en-US" sz="2000" dirty="0" err="1"/>
              <a:t>udowodnimy</a:t>
            </a:r>
            <a:r>
              <a:rPr lang="en-US" sz="2000" dirty="0"/>
              <a:t>, </a:t>
            </a:r>
            <a:r>
              <a:rPr lang="en-US" sz="2000" dirty="0" err="1"/>
              <a:t>że</a:t>
            </a:r>
            <a:r>
              <a:rPr lang="en-US" sz="2000" dirty="0"/>
              <a:t> </a:t>
            </a:r>
            <a:r>
              <a:rPr lang="en-US" sz="2000" dirty="0" err="1"/>
              <a:t>nie</a:t>
            </a:r>
            <a:r>
              <a:rPr lang="en-US" sz="2000" dirty="0"/>
              <a:t> ma </a:t>
            </a:r>
            <a:r>
              <a:rPr lang="en-US" sz="2000" dirty="0" err="1"/>
              <a:t>rzeczy</a:t>
            </a:r>
            <a:r>
              <a:rPr lang="en-US" sz="2000" dirty="0"/>
              <a:t> </a:t>
            </a:r>
            <a:r>
              <a:rPr lang="en-US" sz="2000" dirty="0" err="1"/>
              <a:t>niemożliwych</a:t>
            </a:r>
            <a:r>
              <a:rPr lang="en-US" sz="2000" dirty="0"/>
              <a:t> </a:t>
            </a:r>
            <a:r>
              <a:rPr lang="en-US" sz="2000" dirty="0" err="1"/>
              <a:t>i</a:t>
            </a:r>
            <a:r>
              <a:rPr lang="en-US" sz="2000" dirty="0"/>
              <a:t> </a:t>
            </a:r>
            <a:r>
              <a:rPr lang="en-US" sz="2000" dirty="0" err="1"/>
              <a:t>nawet</a:t>
            </a:r>
            <a:r>
              <a:rPr lang="en-US" sz="2000" dirty="0"/>
              <a:t> </a:t>
            </a:r>
            <a:r>
              <a:rPr lang="en-US" sz="2000" dirty="0" err="1"/>
              <a:t>Polacy</a:t>
            </a:r>
            <a:r>
              <a:rPr lang="en-US" sz="2000" dirty="0"/>
              <a:t> </a:t>
            </a:r>
            <a:r>
              <a:rPr lang="en-US" sz="2000" dirty="0" err="1"/>
              <a:t>mogą</a:t>
            </a:r>
            <a:r>
              <a:rPr lang="en-US" sz="2000" dirty="0"/>
              <a:t> </a:t>
            </a:r>
            <a:r>
              <a:rPr lang="en-US" sz="2000" dirty="0" err="1"/>
              <a:t>się</a:t>
            </a:r>
            <a:r>
              <a:rPr lang="en-US" sz="2000" dirty="0"/>
              <a:t> </a:t>
            </a:r>
            <a:r>
              <a:rPr lang="en-US" sz="2000" dirty="0" err="1"/>
              <a:t>dogadać</a:t>
            </a:r>
            <a:r>
              <a:rPr lang="en-US" sz="2000" dirty="0"/>
              <a:t>. </a:t>
            </a:r>
            <a:endParaRPr lang="pl-PL"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6418" y="4478542"/>
            <a:ext cx="2657582" cy="664958"/>
          </a:xfrm>
          <a:prstGeom prst="rect">
            <a:avLst/>
          </a:prstGeom>
        </p:spPr>
      </p:pic>
      <p:pic>
        <p:nvPicPr>
          <p:cNvPr id="4098" name="Picture 2" descr="00 lat temu urodził się Jan Paweł II. Życiorys p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2595"/>
            <a:ext cx="4113069" cy="2164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80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l-PL" dirty="0"/>
              <a:t>Kilka jakże ważnych cyferek</a:t>
            </a:r>
          </a:p>
        </p:txBody>
      </p:sp>
      <p:sp>
        <p:nvSpPr>
          <p:cNvPr id="5" name="Text Placeholder 4"/>
          <p:cNvSpPr>
            <a:spLocks noGrp="1"/>
          </p:cNvSpPr>
          <p:nvPr>
            <p:ph type="body" idx="1"/>
          </p:nvPr>
        </p:nvSpPr>
        <p:spPr>
          <a:xfrm>
            <a:off x="712575" y="1235088"/>
            <a:ext cx="8043498" cy="3371400"/>
          </a:xfrm>
        </p:spPr>
        <p:txBody>
          <a:bodyPr/>
          <a:lstStyle/>
          <a:p>
            <a:pPr>
              <a:lnSpc>
                <a:spcPct val="150000"/>
              </a:lnSpc>
            </a:pPr>
            <a:r>
              <a:rPr lang="pl-PL" sz="1600" dirty="0"/>
              <a:t>Jan Paweł II odbył 104 podróże zagraniczne</a:t>
            </a:r>
          </a:p>
          <a:p>
            <a:pPr>
              <a:lnSpc>
                <a:spcPct val="150000"/>
              </a:lnSpc>
            </a:pPr>
            <a:r>
              <a:rPr lang="pl-PL" sz="1600" dirty="0"/>
              <a:t>Odwiedził 129 krajów ( był na każdym zamieszkanym kontynencie)</a:t>
            </a:r>
          </a:p>
          <a:p>
            <a:pPr>
              <a:lnSpc>
                <a:spcPct val="150000"/>
              </a:lnSpc>
            </a:pPr>
            <a:r>
              <a:rPr lang="pl-PL" sz="1600" dirty="0"/>
              <a:t>Polskę odwiedził 9 razy</a:t>
            </a:r>
          </a:p>
          <a:p>
            <a:pPr>
              <a:lnSpc>
                <a:spcPct val="150000"/>
              </a:lnSpc>
            </a:pPr>
            <a:r>
              <a:rPr lang="pl-PL" sz="1600" dirty="0"/>
              <a:t>Spędził w podróżach 586 dni</a:t>
            </a:r>
          </a:p>
          <a:p>
            <a:pPr>
              <a:lnSpc>
                <a:spcPct val="150000"/>
              </a:lnSpc>
            </a:pPr>
            <a:r>
              <a:rPr lang="pl-PL" sz="1600" dirty="0"/>
              <a:t>Podczas podróży przebył ponad 1 700 000 km co odpowiada ponad 42-krotnemu okrążeniu Ziemi wokół równika</a:t>
            </a:r>
          </a:p>
          <a:p>
            <a:pPr>
              <a:lnSpc>
                <a:spcPct val="150000"/>
              </a:lnSpc>
            </a:pPr>
            <a:r>
              <a:rPr lang="pl-PL" sz="1600" dirty="0"/>
              <a:t>Znał biegle 7 języków obcych angielski, niemiecki, francuski, włoski, hiszpański, rosyjski, łacina, ukraiński, czeski i węgierski</a:t>
            </a:r>
          </a:p>
        </p:txBody>
      </p:sp>
    </p:spTree>
    <p:extLst>
      <p:ext uri="{BB962C8B-B14F-4D97-AF65-F5344CB8AC3E}">
        <p14:creationId xmlns:p14="http://schemas.microsoft.com/office/powerpoint/2010/main" val="1863278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4757" y="176705"/>
            <a:ext cx="7719000" cy="1042493"/>
          </a:xfrm>
        </p:spPr>
        <p:txBody>
          <a:bodyPr/>
          <a:lstStyle/>
          <a:p>
            <a:pPr algn="r"/>
            <a:r>
              <a:rPr lang="pl-PL" dirty="0"/>
              <a:t>16 października 1978 </a:t>
            </a:r>
            <a:r>
              <a:rPr lang="pl-PL"/>
              <a:t>rok </a:t>
            </a:r>
            <a:r>
              <a:rPr lang="pl-PL" dirty="0" err="1"/>
              <a:t>Habemus</a:t>
            </a:r>
            <a:r>
              <a:rPr lang="pl-PL" dirty="0"/>
              <a:t> </a:t>
            </a:r>
            <a:r>
              <a:rPr lang="pl-PL" dirty="0" err="1"/>
              <a:t>Papam</a:t>
            </a:r>
            <a:endParaRPr lang="pl-PL" dirty="0"/>
          </a:p>
        </p:txBody>
      </p:sp>
      <p:sp>
        <p:nvSpPr>
          <p:cNvPr id="5" name="Text Placeholder 4"/>
          <p:cNvSpPr>
            <a:spLocks noGrp="1"/>
          </p:cNvSpPr>
          <p:nvPr>
            <p:ph type="body" idx="1"/>
          </p:nvPr>
        </p:nvSpPr>
        <p:spPr>
          <a:xfrm>
            <a:off x="1720958" y="4349014"/>
            <a:ext cx="6006879" cy="524439"/>
          </a:xfrm>
        </p:spPr>
        <p:txBody>
          <a:bodyPr/>
          <a:lstStyle/>
          <a:p>
            <a:pPr marL="139700" indent="0">
              <a:buNone/>
            </a:pPr>
            <a:r>
              <a:rPr lang="pl-PL" sz="1800" dirty="0" err="1"/>
              <a:t>https</a:t>
            </a:r>
            <a:r>
              <a:rPr lang="pl-PL" sz="1800" dirty="0"/>
              <a:t>://</a:t>
            </a:r>
            <a:r>
              <a:rPr lang="pl-PL" sz="1800" dirty="0" err="1"/>
              <a:t>www.youtube.com</a:t>
            </a:r>
            <a:r>
              <a:rPr lang="pl-PL" sz="1800" dirty="0"/>
              <a:t>/</a:t>
            </a:r>
            <a:r>
              <a:rPr lang="pl-PL" sz="1800" dirty="0" err="1"/>
              <a:t>watch?v</a:t>
            </a:r>
            <a:r>
              <a:rPr lang="pl-PL" sz="1800" dirty="0"/>
              <a:t>=g6ZpsLlII0c&amp;t=27s</a:t>
            </a:r>
          </a:p>
        </p:txBody>
      </p:sp>
      <p:pic>
        <p:nvPicPr>
          <p:cNvPr id="6150" name="Picture 6" descr="1 lat temu usłyszeliśmy Habemus Papam - papieża z W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7671" y="1496289"/>
            <a:ext cx="4433455" cy="285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192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m powiedział „Gniezno” • Prymas Pols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99" y="235527"/>
            <a:ext cx="8853330" cy="47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06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8219" y="352464"/>
            <a:ext cx="4710546" cy="564900"/>
          </a:xfrm>
        </p:spPr>
        <p:txBody>
          <a:bodyPr/>
          <a:lstStyle/>
          <a:p>
            <a:pPr algn="l"/>
            <a:r>
              <a:rPr lang="pl-PL" sz="2800" dirty="0"/>
              <a:t>Spotkania, które pozostawały </a:t>
            </a:r>
            <a:br>
              <a:rPr lang="pl-PL" sz="2800" dirty="0"/>
            </a:br>
            <a:r>
              <a:rPr lang="pl-PL" sz="2800" dirty="0"/>
              <a:t>na zawsze w pamięci.</a:t>
            </a:r>
          </a:p>
        </p:txBody>
      </p:sp>
      <p:sp>
        <p:nvSpPr>
          <p:cNvPr id="3" name="Text Placeholder 2"/>
          <p:cNvSpPr>
            <a:spLocks noGrp="1"/>
          </p:cNvSpPr>
          <p:nvPr>
            <p:ph type="body" idx="1"/>
          </p:nvPr>
        </p:nvSpPr>
        <p:spPr>
          <a:xfrm>
            <a:off x="3238103" y="1161127"/>
            <a:ext cx="5567161" cy="3784946"/>
          </a:xfrm>
        </p:spPr>
        <p:txBody>
          <a:bodyPr/>
          <a:lstStyle/>
          <a:p>
            <a:pPr algn="l">
              <a:lnSpc>
                <a:spcPct val="150000"/>
              </a:lnSpc>
            </a:pPr>
            <a:r>
              <a:rPr lang="pl-PL" sz="1600" dirty="0"/>
              <a:t>Jan Paweł II przemawiał do milionów ludzi.</a:t>
            </a:r>
          </a:p>
          <a:p>
            <a:pPr algn="l">
              <a:lnSpc>
                <a:spcPct val="150000"/>
              </a:lnSpc>
            </a:pPr>
            <a:r>
              <a:rPr lang="pl-PL" sz="1600" dirty="0"/>
              <a:t>Odwiedzał miejsca, w których nie był wcześniej żaden Papież.</a:t>
            </a:r>
          </a:p>
          <a:p>
            <a:pPr algn="l">
              <a:lnSpc>
                <a:spcPct val="150000"/>
              </a:lnSpc>
            </a:pPr>
            <a:r>
              <a:rPr lang="pl-PL" sz="1600" dirty="0"/>
              <a:t>Słynął ze znajomości wielu języków, dzięki której nawiązywał jeszcze lepszy kontakt z ludźmi różnych narodowości. </a:t>
            </a:r>
          </a:p>
          <a:p>
            <a:pPr algn="l">
              <a:lnSpc>
                <a:spcPct val="150000"/>
              </a:lnSpc>
            </a:pPr>
            <a:r>
              <a:rPr lang="pl-PL" sz="1600" dirty="0"/>
              <a:t>Spotkania z Nim były dla wiernych wielkim wydarzeniem o charakterze niemalże mistycznym, często zmieniającym ich życie wewnętrzne na całe dalsze życie.</a:t>
            </a:r>
          </a:p>
        </p:txBody>
      </p:sp>
      <p:pic>
        <p:nvPicPr>
          <p:cNvPr id="13316" name="Picture 4" descr="runcz: &quot;Musimy nauczyć się uczciwego myślenia o Janie Pawle II&quot; (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4914"/>
            <a:ext cx="2854036" cy="195897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ech zstąpi Duch Twój i odnowi oblicze ziemi. Tej ziemi ! &quot; - Aktualności  - 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2825485"/>
            <a:ext cx="2854035" cy="1868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540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ntoni Dudek wspomina pierwszą pielgrzymkę papieża Jana Pawła II 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0305"/>
            <a:ext cx="9144000" cy="4410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004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8436" y="389464"/>
            <a:ext cx="5096107" cy="564900"/>
          </a:xfrm>
        </p:spPr>
        <p:txBody>
          <a:bodyPr/>
          <a:lstStyle/>
          <a:p>
            <a:r>
              <a:rPr lang="pl-PL"/>
              <a:t>Pielgrzymki do </a:t>
            </a:r>
            <a:r>
              <a:rPr lang="pl-PL" dirty="0"/>
              <a:t>Ojczyzny</a:t>
            </a:r>
          </a:p>
        </p:txBody>
      </p:sp>
      <p:sp>
        <p:nvSpPr>
          <p:cNvPr id="3" name="Text Placeholder 2"/>
          <p:cNvSpPr>
            <a:spLocks noGrp="1"/>
          </p:cNvSpPr>
          <p:nvPr>
            <p:ph type="body" idx="1"/>
          </p:nvPr>
        </p:nvSpPr>
        <p:spPr>
          <a:xfrm>
            <a:off x="3364289" y="1286874"/>
            <a:ext cx="5500254" cy="4505382"/>
          </a:xfrm>
        </p:spPr>
        <p:txBody>
          <a:bodyPr/>
          <a:lstStyle/>
          <a:p>
            <a:pPr marL="114300" indent="0" algn="l">
              <a:lnSpc>
                <a:spcPct val="150000"/>
              </a:lnSpc>
              <a:buNone/>
            </a:pPr>
            <a:r>
              <a:rPr lang="pl-PL" b="1" dirty="0"/>
              <a:t>I pielgrzymka do Polski</a:t>
            </a:r>
            <a:r>
              <a:rPr lang="pl-PL" dirty="0"/>
              <a:t>: 2-10 czerwca 1979 . To wtedy padły pamiętne słowa Ojca Świętego ,,Niech zstąpi Duch Twój i odnowi oblicze Ziemi. Tej Ziem!’’. </a:t>
            </a:r>
          </a:p>
          <a:p>
            <a:pPr marL="114300" indent="0" algn="l">
              <a:lnSpc>
                <a:spcPct val="150000"/>
              </a:lnSpc>
              <a:buNone/>
            </a:pPr>
            <a:r>
              <a:rPr lang="pl-PL" dirty="0"/>
              <a:t>Słowa te miały szczególne znaczenie dla społeczeństwa polskiego, w którym krystalizowała się idea zmiany systemu politycznego. Podczas tej wizyty Jan Paweł II po raz pierwszy jako papież odwiedził swoje rodzinne miasto-Wadowice. </a:t>
            </a:r>
          </a:p>
        </p:txBody>
      </p:sp>
      <p:pic>
        <p:nvPicPr>
          <p:cNvPr id="15362" name="Picture 2" descr="ewolucja sumie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97"/>
            <a:ext cx="3386123" cy="2136336"/>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apież Jan Paweł II - pielgrzym - Beatyfikacja Jana Pawła II - Wiadomości z  kra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19788"/>
            <a:ext cx="3364289" cy="2496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568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5461" y="528009"/>
            <a:ext cx="5323848" cy="564900"/>
          </a:xfrm>
        </p:spPr>
        <p:txBody>
          <a:bodyPr/>
          <a:lstStyle/>
          <a:p>
            <a:r>
              <a:rPr lang="pl-PL" dirty="0"/>
              <a:t>II </a:t>
            </a:r>
            <a:r>
              <a:rPr lang="pl-PL"/>
              <a:t>i III pielgrzymka do Polski </a:t>
            </a:r>
            <a:endParaRPr lang="pl-PL" dirty="0"/>
          </a:p>
        </p:txBody>
      </p:sp>
      <p:sp>
        <p:nvSpPr>
          <p:cNvPr id="3" name="Text Placeholder 2"/>
          <p:cNvSpPr>
            <a:spLocks noGrp="1"/>
          </p:cNvSpPr>
          <p:nvPr>
            <p:ph type="body" idx="1"/>
          </p:nvPr>
        </p:nvSpPr>
        <p:spPr>
          <a:xfrm>
            <a:off x="3325091" y="1368946"/>
            <a:ext cx="5555673" cy="2193600"/>
          </a:xfrm>
        </p:spPr>
        <p:txBody>
          <a:bodyPr/>
          <a:lstStyle/>
          <a:p>
            <a:pPr algn="l">
              <a:lnSpc>
                <a:spcPct val="150000"/>
              </a:lnSpc>
            </a:pPr>
            <a:r>
              <a:rPr lang="pl-PL" b="1" dirty="0"/>
              <a:t>II pielgrzymka do Polski</a:t>
            </a:r>
            <a:r>
              <a:rPr lang="pl-PL" dirty="0"/>
              <a:t>: 16-23 czerwca 1983 Podróż pod hasłem ,,Pokój Tobie, Polsko, Ojczyzno moja!’’. Nawiązując do stanu wojennego, papież starał się dać Polakom wiarę i nadzieję. </a:t>
            </a:r>
          </a:p>
          <a:p>
            <a:pPr algn="l">
              <a:lnSpc>
                <a:spcPct val="150000"/>
              </a:lnSpc>
            </a:pPr>
            <a:r>
              <a:rPr lang="pl-PL" b="1" dirty="0"/>
              <a:t>III pielgrzymka do Polski</a:t>
            </a:r>
            <a:r>
              <a:rPr lang="pl-PL" dirty="0"/>
              <a:t>: 8-14 czerwca 1987 Hasło przewodnie: ,,Do końca ich umiłował’’. </a:t>
            </a:r>
          </a:p>
          <a:p>
            <a:pPr algn="l">
              <a:lnSpc>
                <a:spcPct val="150000"/>
              </a:lnSpc>
            </a:pPr>
            <a:r>
              <a:rPr lang="pl-PL" dirty="0"/>
              <a:t>Jan Paweł II bronił godności Polaków.</a:t>
            </a:r>
          </a:p>
          <a:p>
            <a:pPr>
              <a:lnSpc>
                <a:spcPct val="150000"/>
              </a:lnSpc>
            </a:pPr>
            <a:endParaRPr lang="pl-PL" dirty="0"/>
          </a:p>
        </p:txBody>
      </p:sp>
      <p:pic>
        <p:nvPicPr>
          <p:cNvPr id="17412" name="Picture 4" descr="iesz się Matko Polsko – 40. rocznica I pielgrzymki Jana Pawła II 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9226"/>
            <a:ext cx="3325091" cy="4700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012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01875" y="292245"/>
            <a:ext cx="6232525" cy="565150"/>
          </a:xfrm>
        </p:spPr>
        <p:txBody>
          <a:bodyPr/>
          <a:lstStyle/>
          <a:p>
            <a:r>
              <a:rPr lang="pl-PL" dirty="0"/>
              <a:t>Emocje w kadrach zapisane</a:t>
            </a:r>
          </a:p>
        </p:txBody>
      </p:sp>
      <p:pic>
        <p:nvPicPr>
          <p:cNvPr id="4" name="Picture 2" descr="Sejm RP ustanowił rok 2020 Rokiem Świętego Jana Pawła II - Wiadomości Znad  Wil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550" y="994408"/>
            <a:ext cx="2755884" cy="19585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40 lat temu w Wadowicach: &quot;Róbcie, co się da, ażebyście nie musieli  wstydzić się tego papieża przed światem&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1264" y="994408"/>
            <a:ext cx="2826328" cy="19585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6" descr="27 maja 1987 r. Jerzy Urban o kosztach pielgrzymki Jana Pawła II - Mobilna  INTERIA w INTERIA.P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550" y="3089936"/>
            <a:ext cx="2829043" cy="20535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8" descr="Jan Paweł II. W 30. rocznicę pontyfikatu. - DOMEK ROMAŃSKI Dolnośląskie  Centrum Fotografii, pl. bpa Nankiera 8, Wrocław - od: 16 października 2008  do: 29 listopada 2008 - był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1264" y="3089936"/>
            <a:ext cx="2826328" cy="20535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303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3671888" y="1371600"/>
            <a:ext cx="5472112" cy="2936875"/>
          </a:xfrm>
        </p:spPr>
        <p:txBody>
          <a:bodyPr/>
          <a:lstStyle/>
          <a:p>
            <a:pPr marL="285750" indent="-285750" algn="l"/>
            <a:endParaRPr lang="pl-PL" sz="1800" dirty="0"/>
          </a:p>
          <a:p>
            <a:pPr marL="285750" indent="-285750" algn="l"/>
            <a:r>
              <a:rPr lang="pl-PL" sz="1800" b="1" dirty="0"/>
              <a:t>IV pielgrzymka </a:t>
            </a:r>
            <a:r>
              <a:rPr lang="pl-PL" sz="1800" dirty="0"/>
              <a:t>do Polski 1-9 czerwca i 13-20 sierpnia 1991 była szczególna bo Papież odwiedzał już wolną Ojczyznę.</a:t>
            </a:r>
          </a:p>
          <a:p>
            <a:pPr marL="285750" indent="-285750" algn="l"/>
            <a:endParaRPr lang="pl-PL" sz="1800" dirty="0"/>
          </a:p>
          <a:p>
            <a:pPr marL="285750" indent="-285750" algn="l"/>
            <a:r>
              <a:rPr lang="pl-PL" sz="1800" dirty="0"/>
              <a:t>Wizyta odbyła się pod hasłem :,, Bogu dziękujcie, ducha  nie gaście’’.</a:t>
            </a:r>
          </a:p>
          <a:p>
            <a:pPr marL="285750" indent="-285750" algn="l"/>
            <a:endParaRPr lang="pl-PL" sz="1800" dirty="0"/>
          </a:p>
          <a:p>
            <a:pPr marL="285750" indent="-285750" algn="l"/>
            <a:r>
              <a:rPr lang="pl-PL" sz="1800" dirty="0"/>
              <a:t>Podczas II-ego etapu pielgrzymki odbyły się Światowe Dni Młodzieży na Jasnej Górze.</a:t>
            </a:r>
          </a:p>
          <a:p>
            <a:pPr marL="285750" indent="-285750" algn="l"/>
            <a:endParaRPr lang="pl-PL" sz="1800" dirty="0"/>
          </a:p>
          <a:p>
            <a:pPr marL="285750" indent="-285750" algn="l"/>
            <a:endParaRPr lang="en-IE" sz="1800" dirty="0"/>
          </a:p>
          <a:p>
            <a:pPr algn="l"/>
            <a:endParaRPr lang="pl-PL" sz="1800" dirty="0"/>
          </a:p>
        </p:txBody>
      </p:sp>
      <p:pic>
        <p:nvPicPr>
          <p:cNvPr id="5" name="Picture 4" descr="Czwarta pielgrzymka - papiez.wiara.p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57054"/>
            <a:ext cx="3268982" cy="2205443"/>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apieże na Jasnej Górze. Wizyty Jana Pawła II i Benedykta XVI - zdjęcie nr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0043"/>
            <a:ext cx="3235596" cy="217054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3444081" y="386916"/>
            <a:ext cx="6232525" cy="5651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9pPr>
          </a:lstStyle>
          <a:p>
            <a:r>
              <a:rPr lang="pl-PL"/>
              <a:t>Pielgrzymka do wolnej Ojczyzny</a:t>
            </a:r>
            <a:endParaRPr lang="pl-PL" dirty="0"/>
          </a:p>
        </p:txBody>
      </p:sp>
    </p:spTree>
    <p:extLst>
      <p:ext uri="{BB962C8B-B14F-4D97-AF65-F5344CB8AC3E}">
        <p14:creationId xmlns:p14="http://schemas.microsoft.com/office/powerpoint/2010/main" val="1468839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 Pols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83" y="990771"/>
            <a:ext cx="1940915" cy="17073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6" descr="pielgrzymki Ojca Świętego | Leksykon wiedzy harcerskie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4007" y="944066"/>
            <a:ext cx="2259719" cy="23275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4" descr="Program V Pielgrzymki Ojca Świętego Jana Pawła II do Ojczyz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7440" y="2472111"/>
            <a:ext cx="2852501" cy="26713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Siódma pielgrzymka (5-17.06.1999 r.) - papiez.wiara.p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4545" y="2472110"/>
            <a:ext cx="2701690" cy="26713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1571557" y="661616"/>
            <a:ext cx="7719000" cy="564900"/>
          </a:xfrm>
        </p:spPr>
        <p:txBody>
          <a:bodyPr/>
          <a:lstStyle/>
          <a:p>
            <a:r>
              <a:rPr lang="pl-PL" dirty="0"/>
              <a:t>Trasy wybranych pielgrzymek do Polski</a:t>
            </a:r>
            <a:br>
              <a:rPr lang="pl-PL" dirty="0"/>
            </a:br>
            <a:endParaRPr lang="pl-PL" dirty="0"/>
          </a:p>
        </p:txBody>
      </p:sp>
    </p:spTree>
    <p:extLst>
      <p:ext uri="{BB962C8B-B14F-4D97-AF65-F5344CB8AC3E}">
        <p14:creationId xmlns:p14="http://schemas.microsoft.com/office/powerpoint/2010/main" val="1391606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992581" y="1535198"/>
            <a:ext cx="6040582" cy="6195638"/>
          </a:xfrm>
        </p:spPr>
        <p:txBody>
          <a:bodyPr/>
          <a:lstStyle/>
          <a:p>
            <a:pPr algn="l">
              <a:lnSpc>
                <a:spcPct val="150000"/>
              </a:lnSpc>
            </a:pPr>
            <a:r>
              <a:rPr lang="en-US" sz="1600" dirty="0" err="1"/>
              <a:t>Zwracając</a:t>
            </a:r>
            <a:r>
              <a:rPr lang="en-US" sz="1600" dirty="0"/>
              <a:t> </a:t>
            </a:r>
            <a:r>
              <a:rPr lang="en-US" sz="1600" dirty="0" err="1"/>
              <a:t>się</a:t>
            </a:r>
            <a:r>
              <a:rPr lang="en-US" sz="1600" dirty="0"/>
              <a:t> do </a:t>
            </a:r>
            <a:r>
              <a:rPr lang="en-US" sz="1600" dirty="0" err="1"/>
              <a:t>naszych</a:t>
            </a:r>
            <a:r>
              <a:rPr lang="en-US" sz="1600" dirty="0"/>
              <a:t> </a:t>
            </a:r>
            <a:r>
              <a:rPr lang="en-US" sz="1600" dirty="0" err="1"/>
              <a:t>uczniów</a:t>
            </a:r>
            <a:r>
              <a:rPr lang="en-US" sz="1600" dirty="0"/>
              <a:t> </a:t>
            </a:r>
            <a:r>
              <a:rPr lang="en-US" sz="1600" dirty="0" err="1"/>
              <a:t>na</a:t>
            </a:r>
            <a:r>
              <a:rPr lang="en-US" sz="1600" dirty="0"/>
              <a:t> </a:t>
            </a:r>
            <a:r>
              <a:rPr lang="en-US" sz="1600" dirty="0" err="1"/>
              <a:t>samym</a:t>
            </a:r>
            <a:r>
              <a:rPr lang="en-US" sz="1600" dirty="0"/>
              <a:t> </a:t>
            </a:r>
            <a:r>
              <a:rPr lang="en-US" sz="1600" dirty="0" err="1"/>
              <a:t>starcie</a:t>
            </a:r>
            <a:r>
              <a:rPr lang="en-US" sz="1600" dirty="0"/>
              <a:t> </a:t>
            </a:r>
            <a:r>
              <a:rPr lang="en-US" sz="1600" dirty="0" err="1"/>
              <a:t>naszej</a:t>
            </a:r>
            <a:r>
              <a:rPr lang="en-US" sz="1600" dirty="0"/>
              <a:t> </a:t>
            </a:r>
            <a:r>
              <a:rPr lang="en-US" sz="1600" dirty="0" err="1"/>
              <a:t>lekcji</a:t>
            </a:r>
            <a:r>
              <a:rPr lang="en-US" sz="1600" dirty="0"/>
              <a:t> </a:t>
            </a:r>
            <a:r>
              <a:rPr lang="en-US" sz="1600" dirty="0" err="1"/>
              <a:t>przedstawiamy</a:t>
            </a:r>
            <a:r>
              <a:rPr lang="en-US" sz="1600" dirty="0"/>
              <a:t> </a:t>
            </a:r>
            <a:r>
              <a:rPr lang="en-US" sz="1600" dirty="0" err="1"/>
              <a:t>im</a:t>
            </a:r>
            <a:r>
              <a:rPr lang="en-US" sz="1600" dirty="0"/>
              <a:t> </a:t>
            </a:r>
            <a:r>
              <a:rPr lang="en-US" sz="1600" dirty="0" err="1"/>
              <a:t>postać</a:t>
            </a:r>
            <a:r>
              <a:rPr lang="en-US" sz="1600" dirty="0"/>
              <a:t> </a:t>
            </a:r>
            <a:r>
              <a:rPr lang="en-US" sz="1600" dirty="0" err="1"/>
              <a:t>bohatera</a:t>
            </a:r>
            <a:r>
              <a:rPr lang="en-US" sz="1600" dirty="0"/>
              <a:t> </a:t>
            </a:r>
            <a:r>
              <a:rPr lang="en-US" sz="1600" dirty="0" err="1"/>
              <a:t>naszych</a:t>
            </a:r>
            <a:r>
              <a:rPr lang="en-US" sz="1600" dirty="0"/>
              <a:t> </a:t>
            </a:r>
            <a:r>
              <a:rPr lang="en-US" sz="1600" dirty="0" err="1"/>
              <a:t>zajęć</a:t>
            </a:r>
            <a:r>
              <a:rPr lang="en-US" sz="1600" dirty="0"/>
              <a:t>.</a:t>
            </a:r>
          </a:p>
          <a:p>
            <a:pPr algn="l">
              <a:lnSpc>
                <a:spcPct val="150000"/>
              </a:lnSpc>
            </a:pPr>
            <a:r>
              <a:rPr lang="en-US" sz="1600" dirty="0" err="1"/>
              <a:t>Wyobraźcie</a:t>
            </a:r>
            <a:r>
              <a:rPr lang="en-US" sz="1600" dirty="0"/>
              <a:t> </a:t>
            </a:r>
            <a:r>
              <a:rPr lang="en-US" sz="1600" dirty="0" err="1"/>
              <a:t>sobie</a:t>
            </a:r>
            <a:r>
              <a:rPr lang="en-US" sz="1600" dirty="0"/>
              <a:t> </a:t>
            </a:r>
            <a:r>
              <a:rPr lang="en-US" sz="1600" dirty="0" err="1"/>
              <a:t>człowieka</a:t>
            </a:r>
            <a:r>
              <a:rPr lang="en-US" sz="1600" dirty="0"/>
              <a:t>, </a:t>
            </a:r>
            <a:r>
              <a:rPr lang="en-US" sz="1600" dirty="0" err="1"/>
              <a:t>który</a:t>
            </a:r>
            <a:r>
              <a:rPr lang="en-US" sz="1600" dirty="0"/>
              <a:t> </a:t>
            </a:r>
            <a:r>
              <a:rPr lang="en-US" sz="1600" dirty="0" err="1"/>
              <a:t>świetnie</a:t>
            </a:r>
            <a:r>
              <a:rPr lang="en-US" sz="1600" dirty="0"/>
              <a:t> </a:t>
            </a:r>
            <a:r>
              <a:rPr lang="en-US" sz="1600" dirty="0" err="1"/>
              <a:t>grał</a:t>
            </a:r>
            <a:r>
              <a:rPr lang="en-US" sz="1600" dirty="0"/>
              <a:t> w </a:t>
            </a:r>
            <a:r>
              <a:rPr lang="en-US" sz="1600" dirty="0" err="1"/>
              <a:t>piłkę</a:t>
            </a:r>
            <a:r>
              <a:rPr lang="en-US" sz="1600" dirty="0"/>
              <a:t> </a:t>
            </a:r>
            <a:r>
              <a:rPr lang="en-US" sz="1600" dirty="0" err="1"/>
              <a:t>nożną</a:t>
            </a:r>
            <a:r>
              <a:rPr lang="en-US" sz="1600" dirty="0"/>
              <a:t>, </a:t>
            </a:r>
            <a:r>
              <a:rPr lang="en-US" sz="1600" dirty="0" err="1"/>
              <a:t>był</a:t>
            </a:r>
            <a:r>
              <a:rPr lang="en-US" sz="1600" dirty="0"/>
              <a:t> </a:t>
            </a:r>
            <a:r>
              <a:rPr lang="en-US" sz="1600" dirty="0" err="1"/>
              <a:t>bramkarzem</a:t>
            </a:r>
            <a:r>
              <a:rPr lang="en-US" sz="1600" dirty="0"/>
              <a:t>. </a:t>
            </a:r>
          </a:p>
          <a:p>
            <a:pPr algn="l">
              <a:lnSpc>
                <a:spcPct val="150000"/>
              </a:lnSpc>
            </a:pPr>
            <a:r>
              <a:rPr lang="en-US" sz="1600" dirty="0" err="1"/>
              <a:t>Pływał</a:t>
            </a:r>
            <a:r>
              <a:rPr lang="en-US" sz="1600" dirty="0"/>
              <a:t> a </a:t>
            </a:r>
            <a:r>
              <a:rPr lang="en-US" sz="1600" dirty="0" err="1"/>
              <a:t>swoim</a:t>
            </a:r>
            <a:r>
              <a:rPr lang="en-US" sz="1600" dirty="0"/>
              <a:t> </a:t>
            </a:r>
            <a:r>
              <a:rPr lang="en-US" sz="1600" dirty="0" err="1"/>
              <a:t>ostatnim</a:t>
            </a:r>
            <a:r>
              <a:rPr lang="en-US" sz="1600" dirty="0"/>
              <a:t> </a:t>
            </a:r>
            <a:r>
              <a:rPr lang="en-US" sz="1600" dirty="0" err="1"/>
              <a:t>pracodawcom</a:t>
            </a:r>
            <a:r>
              <a:rPr lang="en-US" sz="1600" dirty="0"/>
              <a:t> </a:t>
            </a:r>
            <a:r>
              <a:rPr lang="en-US" sz="1600" dirty="0" err="1"/>
              <a:t>postawił</a:t>
            </a:r>
            <a:r>
              <a:rPr lang="en-US" sz="1600" dirty="0"/>
              <a:t> </a:t>
            </a:r>
            <a:r>
              <a:rPr lang="en-US" sz="1600" dirty="0" err="1"/>
              <a:t>tylko</a:t>
            </a:r>
            <a:r>
              <a:rPr lang="en-US" sz="1600" dirty="0"/>
              <a:t> </a:t>
            </a:r>
            <a:r>
              <a:rPr lang="en-US" sz="1600" dirty="0" err="1"/>
              <a:t>jeden</a:t>
            </a:r>
            <a:r>
              <a:rPr lang="en-US" sz="1600" dirty="0"/>
              <a:t> </a:t>
            </a:r>
            <a:r>
              <a:rPr lang="en-US" sz="1600" dirty="0" err="1"/>
              <a:t>warunek</a:t>
            </a:r>
            <a:r>
              <a:rPr lang="en-US" sz="1600" dirty="0"/>
              <a:t>, </a:t>
            </a:r>
            <a:r>
              <a:rPr lang="en-US" sz="1600" dirty="0" err="1"/>
              <a:t>że</a:t>
            </a:r>
            <a:r>
              <a:rPr lang="en-US" sz="1600" dirty="0"/>
              <a:t> </a:t>
            </a:r>
            <a:r>
              <a:rPr lang="en-US" sz="1600" dirty="0" err="1"/>
              <a:t>mają</a:t>
            </a:r>
            <a:r>
              <a:rPr lang="en-US" sz="1600" dirty="0"/>
              <a:t> mu </a:t>
            </a:r>
            <a:r>
              <a:rPr lang="en-US" sz="1600" dirty="0" err="1"/>
              <a:t>wybudować</a:t>
            </a:r>
            <a:r>
              <a:rPr lang="en-US" sz="1600" dirty="0"/>
              <a:t> </a:t>
            </a:r>
            <a:r>
              <a:rPr lang="en-US" sz="1600" dirty="0" err="1"/>
              <a:t>kryty</a:t>
            </a:r>
            <a:r>
              <a:rPr lang="en-US" sz="1600" dirty="0"/>
              <a:t> </a:t>
            </a:r>
            <a:r>
              <a:rPr lang="en-US" sz="1600" dirty="0" err="1"/>
              <a:t>basen</a:t>
            </a:r>
            <a:r>
              <a:rPr lang="en-US" sz="1600" dirty="0"/>
              <a:t> do </a:t>
            </a:r>
            <a:r>
              <a:rPr lang="en-US" sz="1600" dirty="0" err="1"/>
              <a:t>pływania</a:t>
            </a:r>
            <a:r>
              <a:rPr lang="en-US" sz="1600" dirty="0"/>
              <a:t>.</a:t>
            </a:r>
          </a:p>
          <a:p>
            <a:pPr algn="l">
              <a:lnSpc>
                <a:spcPct val="150000"/>
              </a:lnSpc>
            </a:pPr>
            <a:r>
              <a:rPr lang="en-US" sz="1600" dirty="0" err="1"/>
              <a:t>Jak</a:t>
            </a:r>
            <a:r>
              <a:rPr lang="en-US" sz="1600" dirty="0"/>
              <a:t> </a:t>
            </a:r>
            <a:r>
              <a:rPr lang="en-US" sz="1600" dirty="0" err="1"/>
              <a:t>wicher</a:t>
            </a:r>
            <a:r>
              <a:rPr lang="en-US" sz="1600" dirty="0"/>
              <a:t> </a:t>
            </a:r>
            <a:r>
              <a:rPr lang="en-US" sz="1600" dirty="0" err="1"/>
              <a:t>gnał</a:t>
            </a:r>
            <a:r>
              <a:rPr lang="en-US" sz="1600" dirty="0"/>
              <a:t> </a:t>
            </a:r>
            <a:r>
              <a:rPr lang="en-US" sz="1600" dirty="0" err="1"/>
              <a:t>na</a:t>
            </a:r>
            <a:r>
              <a:rPr lang="en-US" sz="1600" dirty="0"/>
              <a:t> </a:t>
            </a:r>
            <a:r>
              <a:rPr lang="en-US" sz="1600" dirty="0" err="1"/>
              <a:t>nartach</a:t>
            </a:r>
            <a:r>
              <a:rPr lang="en-US" sz="1600" dirty="0"/>
              <a:t> w </a:t>
            </a:r>
            <a:r>
              <a:rPr lang="en-US" sz="1600" dirty="0" err="1"/>
              <a:t>dół</a:t>
            </a:r>
            <a:r>
              <a:rPr lang="en-US" sz="1600" dirty="0"/>
              <a:t> </a:t>
            </a:r>
            <a:r>
              <a:rPr lang="en-US" sz="1600" dirty="0" err="1"/>
              <a:t>stoku</a:t>
            </a:r>
            <a:r>
              <a:rPr lang="en-US" sz="1600" dirty="0"/>
              <a:t> </a:t>
            </a:r>
            <a:r>
              <a:rPr lang="en-US" sz="1600" dirty="0" err="1"/>
              <a:t>i</a:t>
            </a:r>
            <a:r>
              <a:rPr lang="en-US" sz="1600" dirty="0"/>
              <a:t> </a:t>
            </a:r>
            <a:r>
              <a:rPr lang="en-US" sz="1600" dirty="0" err="1"/>
              <a:t>zarażał</a:t>
            </a:r>
            <a:r>
              <a:rPr lang="en-US" sz="1600" dirty="0"/>
              <a:t> </a:t>
            </a:r>
            <a:r>
              <a:rPr lang="en-US" sz="1600" dirty="0" err="1"/>
              <a:t>tą</a:t>
            </a:r>
            <a:r>
              <a:rPr lang="en-US" sz="1600" dirty="0"/>
              <a:t> </a:t>
            </a:r>
            <a:r>
              <a:rPr lang="en-US" sz="1600" dirty="0" err="1"/>
              <a:t>pasją</a:t>
            </a:r>
            <a:r>
              <a:rPr lang="en-US" sz="1600" dirty="0"/>
              <a:t> </a:t>
            </a:r>
            <a:r>
              <a:rPr lang="en-US" sz="1600" dirty="0" err="1"/>
              <a:t>innych</a:t>
            </a:r>
            <a:r>
              <a:rPr lang="en-US" sz="1600" dirty="0"/>
              <a:t>.</a:t>
            </a:r>
          </a:p>
          <a:p>
            <a:pPr>
              <a:lnSpc>
                <a:spcPct val="150000"/>
              </a:lnSpc>
            </a:pPr>
            <a:endParaRPr lang="pl-PL" sz="1600" dirty="0"/>
          </a:p>
          <a:p>
            <a:pPr algn="l">
              <a:lnSpc>
                <a:spcPct val="150000"/>
              </a:lnSpc>
            </a:pPr>
            <a:endParaRPr lang="pl-PL" sz="1600" dirty="0"/>
          </a:p>
        </p:txBody>
      </p:sp>
      <p:pic>
        <p:nvPicPr>
          <p:cNvPr id="1026" name="Picture 2" descr="o nie uchodzi kardynałowi, to źle jeździć na nartach! Zdjęcia Woj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038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418" y="4478542"/>
            <a:ext cx="2657582" cy="664958"/>
          </a:xfrm>
          <a:prstGeom prst="rect">
            <a:avLst/>
          </a:prstGeom>
        </p:spPr>
      </p:pic>
    </p:spTree>
    <p:extLst>
      <p:ext uri="{BB962C8B-B14F-4D97-AF65-F5344CB8AC3E}">
        <p14:creationId xmlns:p14="http://schemas.microsoft.com/office/powerpoint/2010/main" val="2101237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4146" y="223209"/>
            <a:ext cx="5400907" cy="995991"/>
          </a:xfrm>
        </p:spPr>
        <p:txBody>
          <a:bodyPr/>
          <a:lstStyle/>
          <a:p>
            <a:pPr algn="l"/>
            <a:r>
              <a:rPr lang="pl-PL" dirty="0"/>
              <a:t>A tam po maturze chodziliśmy na kremówki</a:t>
            </a:r>
            <a:r>
              <a:rPr lang="is-IS" dirty="0"/>
              <a:t>…</a:t>
            </a:r>
            <a:endParaRPr lang="pl-PL" dirty="0"/>
          </a:p>
        </p:txBody>
      </p:sp>
      <p:sp>
        <p:nvSpPr>
          <p:cNvPr id="3" name="Text Placeholder 2"/>
          <p:cNvSpPr>
            <a:spLocks noGrp="1"/>
          </p:cNvSpPr>
          <p:nvPr>
            <p:ph type="body" idx="1"/>
          </p:nvPr>
        </p:nvSpPr>
        <p:spPr>
          <a:xfrm>
            <a:off x="2948653" y="1343889"/>
            <a:ext cx="5486400" cy="3172693"/>
          </a:xfrm>
        </p:spPr>
        <p:txBody>
          <a:bodyPr/>
          <a:lstStyle/>
          <a:p>
            <a:pPr algn="l">
              <a:lnSpc>
                <a:spcPct val="150000"/>
              </a:lnSpc>
            </a:pPr>
            <a:r>
              <a:rPr lang="pl-PL" sz="1600" dirty="0">
                <a:solidFill>
                  <a:schemeClr val="bg1"/>
                </a:solidFill>
              </a:rPr>
              <a:t>Jan Paweł II odwiedził Polskę także w roku 1995,1997,1999 i po raz ostatni w 2002.</a:t>
            </a:r>
          </a:p>
          <a:p>
            <a:pPr algn="l">
              <a:lnSpc>
                <a:spcPct val="150000"/>
              </a:lnSpc>
            </a:pPr>
            <a:r>
              <a:rPr lang="pl-PL" sz="1600" dirty="0">
                <a:solidFill>
                  <a:schemeClr val="bg1"/>
                </a:solidFill>
              </a:rPr>
              <a:t>Ulubione ciastko papieża-słynna kremówka-stała się symbolem swobody Jana Pawła II z wiernymi.</a:t>
            </a:r>
          </a:p>
          <a:p>
            <a:pPr algn="l">
              <a:lnSpc>
                <a:spcPct val="150000"/>
              </a:lnSpc>
            </a:pPr>
            <a:r>
              <a:rPr lang="pl-PL" sz="1600" dirty="0">
                <a:solidFill>
                  <a:schemeClr val="bg1"/>
                </a:solidFill>
              </a:rPr>
              <a:t>Wspomnienia młodości, jakie snuł papież podczas ostatniej wizyty w rodzinnych Wadowicach (16 czerwca 1999r.) zapoczątkowały niesamowitą popularność tych ciastek.</a:t>
            </a:r>
            <a:endParaRPr lang="en-IE" sz="1600" dirty="0">
              <a:solidFill>
                <a:schemeClr val="bg1"/>
              </a:solidFill>
            </a:endParaRPr>
          </a:p>
          <a:p>
            <a:pPr marL="0" indent="0" algn="l">
              <a:buNone/>
            </a:pPr>
            <a:endParaRPr lang="en-IE" sz="1600" dirty="0">
              <a:solidFill>
                <a:schemeClr val="bg1"/>
              </a:solidFill>
            </a:endParaRPr>
          </a:p>
          <a:p>
            <a:pPr marL="114300" indent="0" algn="l">
              <a:buNone/>
            </a:pPr>
            <a:endParaRPr lang="pl-PL" sz="1600" dirty="0">
              <a:solidFill>
                <a:schemeClr val="bg1"/>
              </a:solidFill>
            </a:endParaRPr>
          </a:p>
        </p:txBody>
      </p:sp>
      <p:pic>
        <p:nvPicPr>
          <p:cNvPr id="7170" name="Picture 2" descr="ubliczna Szkoła Podstawowa im. Jana Pawła II w Belsku Dużym - Nasz Pat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1782"/>
            <a:ext cx="2888524" cy="3823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570" y="4404836"/>
            <a:ext cx="2535383" cy="738664"/>
          </a:xfrm>
          <a:prstGeom prst="rect">
            <a:avLst/>
          </a:prstGeom>
          <a:noFill/>
        </p:spPr>
        <p:txBody>
          <a:bodyPr wrap="square" rtlCol="0">
            <a:spAutoFit/>
          </a:bodyPr>
          <a:lstStyle/>
          <a:p>
            <a:r>
              <a:rPr lang="en-IE" dirty="0">
                <a:solidFill>
                  <a:schemeClr val="bg1"/>
                </a:solidFill>
                <a:hlinkClick r:id="rId3"/>
              </a:rPr>
              <a:t>https://www.youtube.com/watch?v=m87mwWPmC5c</a:t>
            </a:r>
            <a:r>
              <a:rPr lang="pl-PL" dirty="0">
                <a:solidFill>
                  <a:schemeClr val="bg1"/>
                </a:solidFill>
              </a:rPr>
              <a:t>  </a:t>
            </a:r>
          </a:p>
          <a:p>
            <a:endParaRPr lang="pl-PL" dirty="0"/>
          </a:p>
        </p:txBody>
      </p:sp>
    </p:spTree>
    <p:extLst>
      <p:ext uri="{BB962C8B-B14F-4D97-AF65-F5344CB8AC3E}">
        <p14:creationId xmlns:p14="http://schemas.microsoft.com/office/powerpoint/2010/main" val="1155084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3"/>
          <p:cNvSpPr/>
          <p:nvPr/>
        </p:nvSpPr>
        <p:spPr>
          <a:xfrm>
            <a:off x="0" y="2189018"/>
            <a:ext cx="2691881" cy="87283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3"/>
          <p:cNvSpPr txBox="1">
            <a:spLocks noGrp="1"/>
          </p:cNvSpPr>
          <p:nvPr>
            <p:ph type="title" idx="4294967295"/>
          </p:nvPr>
        </p:nvSpPr>
        <p:spPr>
          <a:xfrm>
            <a:off x="2954050" y="1912360"/>
            <a:ext cx="6189950" cy="1426151"/>
          </a:xfrm>
          <a:prstGeom prst="rect">
            <a:avLst/>
          </a:prstGeom>
        </p:spPr>
        <p:txBody>
          <a:bodyPr spcFirstLastPara="1" wrap="square" lIns="91425" tIns="91425" rIns="91425" bIns="91425" anchor="ctr" anchorCtr="0">
            <a:noAutofit/>
          </a:bodyPr>
          <a:lstStyle/>
          <a:p>
            <a:pPr lvl="0"/>
            <a:r>
              <a:rPr lang="en-US" sz="4000" dirty="0" err="1"/>
              <a:t>Ciekawostki</a:t>
            </a:r>
            <a:endParaRPr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418" y="4478542"/>
            <a:ext cx="2657582" cy="664958"/>
          </a:xfrm>
          <a:prstGeom prst="rect">
            <a:avLst/>
          </a:prstGeom>
        </p:spPr>
      </p:pic>
    </p:spTree>
    <p:extLst>
      <p:ext uri="{BB962C8B-B14F-4D97-AF65-F5344CB8AC3E}">
        <p14:creationId xmlns:p14="http://schemas.microsoft.com/office/powerpoint/2010/main" val="5793778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2616" y="720434"/>
            <a:ext cx="5749637" cy="2632365"/>
          </a:xfrm>
        </p:spPr>
        <p:txBody>
          <a:bodyPr/>
          <a:lstStyle/>
          <a:p>
            <a:pPr marL="114300" indent="0" algn="l">
              <a:lnSpc>
                <a:spcPct val="150000"/>
              </a:lnSpc>
              <a:buNone/>
            </a:pPr>
            <a:r>
              <a:rPr lang="pl-PL" sz="2400" b="1" dirty="0"/>
              <a:t>Pierwszy Papież </a:t>
            </a:r>
          </a:p>
          <a:p>
            <a:pPr algn="l">
              <a:lnSpc>
                <a:spcPct val="150000"/>
              </a:lnSpc>
              <a:buFont typeface="Wingdings" charset="2"/>
              <a:buChar char="v"/>
            </a:pPr>
            <a:r>
              <a:rPr lang="pl-PL" sz="2400" dirty="0"/>
              <a:t>Jeżdżący na nartach, </a:t>
            </a:r>
          </a:p>
          <a:p>
            <a:pPr algn="l">
              <a:lnSpc>
                <a:spcPct val="150000"/>
              </a:lnSpc>
              <a:buFont typeface="Wingdings" charset="2"/>
              <a:buChar char="v"/>
            </a:pPr>
            <a:r>
              <a:rPr lang="pl-PL" sz="2400" dirty="0"/>
              <a:t>Uprawiający wspinaczkę górską, </a:t>
            </a:r>
          </a:p>
          <a:p>
            <a:pPr algn="l">
              <a:lnSpc>
                <a:spcPct val="150000"/>
              </a:lnSpc>
              <a:buFont typeface="Wingdings" charset="2"/>
              <a:buChar char="v"/>
            </a:pPr>
            <a:r>
              <a:rPr lang="pl-PL" sz="2400" dirty="0"/>
              <a:t>Pływający kajakiem.</a:t>
            </a:r>
            <a:endParaRPr lang="en-IE" sz="2400" dirty="0"/>
          </a:p>
          <a:p>
            <a:pPr algn="l"/>
            <a:endParaRPr lang="pl-PL"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6418" y="4478542"/>
            <a:ext cx="2657582" cy="664958"/>
          </a:xfrm>
          <a:prstGeom prst="rect">
            <a:avLst/>
          </a:prstGeom>
        </p:spPr>
      </p:pic>
      <p:pic>
        <p:nvPicPr>
          <p:cNvPr id="8196" name="Picture 4" descr="an Paweł II prywatnie. Niepublikowane dotąd zdjęcia papieża - zdjęcie nr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26" y="272777"/>
            <a:ext cx="3726873" cy="4538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163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jakowy Szlak Papieski na rzece Krutynia ? Uk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108" y="103344"/>
            <a:ext cx="7287493" cy="4941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085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pież Jan Paweł II w Zakopanem i Tatrach - Informacje - Przewodnik  Tatrzańsk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129" y="4463"/>
            <a:ext cx="3851564" cy="514303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o nie uchodzi kardynałowi, to źle jeździć na nartach! Zdjęcia Woj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363" y="4463"/>
            <a:ext cx="3040361" cy="5147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887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3"/>
          <p:cNvSpPr/>
          <p:nvPr/>
        </p:nvSpPr>
        <p:spPr>
          <a:xfrm>
            <a:off x="0" y="2189018"/>
            <a:ext cx="2691881" cy="87283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3"/>
          <p:cNvSpPr txBox="1">
            <a:spLocks noGrp="1"/>
          </p:cNvSpPr>
          <p:nvPr>
            <p:ph type="title" idx="4294967295"/>
          </p:nvPr>
        </p:nvSpPr>
        <p:spPr>
          <a:xfrm>
            <a:off x="2954050" y="1912360"/>
            <a:ext cx="6189950" cy="1426151"/>
          </a:xfrm>
          <a:prstGeom prst="rect">
            <a:avLst/>
          </a:prstGeom>
        </p:spPr>
        <p:txBody>
          <a:bodyPr spcFirstLastPara="1" wrap="square" lIns="91425" tIns="91425" rIns="91425" bIns="91425" anchor="ctr" anchorCtr="0">
            <a:noAutofit/>
          </a:bodyPr>
          <a:lstStyle/>
          <a:p>
            <a:pPr lvl="0"/>
            <a:r>
              <a:rPr lang="en-US" sz="4000" dirty="0" err="1"/>
              <a:t>Wielki</a:t>
            </a:r>
            <a:r>
              <a:rPr lang="en-US" sz="4000" dirty="0"/>
              <a:t> </a:t>
            </a:r>
            <a:r>
              <a:rPr lang="en-US" sz="4000" dirty="0" err="1"/>
              <a:t>miłośnik</a:t>
            </a:r>
            <a:r>
              <a:rPr lang="en-US" sz="4000" dirty="0"/>
              <a:t> </a:t>
            </a:r>
            <a:r>
              <a:rPr lang="en-US" sz="4000" dirty="0" err="1"/>
              <a:t>gór</a:t>
            </a:r>
            <a:endParaRPr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418" y="4478542"/>
            <a:ext cx="2657582" cy="664958"/>
          </a:xfrm>
          <a:prstGeom prst="rect">
            <a:avLst/>
          </a:prstGeom>
        </p:spPr>
      </p:pic>
    </p:spTree>
    <p:extLst>
      <p:ext uri="{BB962C8B-B14F-4D97-AF65-F5344CB8AC3E}">
        <p14:creationId xmlns:p14="http://schemas.microsoft.com/office/powerpoint/2010/main" val="715042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0793" y="481507"/>
            <a:ext cx="7719000" cy="564900"/>
          </a:xfrm>
        </p:spPr>
        <p:txBody>
          <a:bodyPr/>
          <a:lstStyle/>
          <a:p>
            <a:r>
              <a:rPr lang="pl-PL" dirty="0"/>
              <a:t>Góralu czy Ci nie żal...</a:t>
            </a:r>
            <a:br>
              <a:rPr lang="pl-PL" dirty="0"/>
            </a:br>
            <a:r>
              <a:rPr lang="pl-PL" dirty="0"/>
              <a:t>góralu wracaj do hal</a:t>
            </a:r>
          </a:p>
        </p:txBody>
      </p:sp>
      <p:sp>
        <p:nvSpPr>
          <p:cNvPr id="5" name="Text Placeholder 4"/>
          <p:cNvSpPr>
            <a:spLocks noGrp="1"/>
          </p:cNvSpPr>
          <p:nvPr>
            <p:ph type="body" idx="1"/>
          </p:nvPr>
        </p:nvSpPr>
        <p:spPr>
          <a:xfrm>
            <a:off x="3968148" y="1443115"/>
            <a:ext cx="4857197" cy="3371400"/>
          </a:xfrm>
        </p:spPr>
        <p:txBody>
          <a:bodyPr/>
          <a:lstStyle/>
          <a:p>
            <a:pPr marL="139700" indent="0">
              <a:buNone/>
            </a:pPr>
            <a:r>
              <a:rPr lang="pl-PL" sz="1800" dirty="0"/>
              <a:t>Jan Paweł II najchętniej odpoczywał w górach. Ukochane Tatry zastąpił we Włoszech Dolomitami (gdzie pierwszy raz odpoczywał w 1987 r.) oraz Alpy. Nawet gdy zaczął podupadać na zdrowiu, nie przestał spacerować po górskich szlakach. Nie wspinał się już jednak wysoko o własnych siłach ale korzystał z samochodu terenowego czy kolejek linowych.</a:t>
            </a:r>
          </a:p>
          <a:p>
            <a:pPr marL="139700" indent="0">
              <a:buNone/>
            </a:pPr>
            <a:endParaRPr lang="pl-PL" sz="1800" dirty="0">
              <a:hlinkClick r:id="rId2"/>
            </a:endParaRPr>
          </a:p>
          <a:p>
            <a:pPr marL="139700" indent="0">
              <a:buNone/>
            </a:pPr>
            <a:r>
              <a:rPr lang="pl-PL" sz="1600" dirty="0">
                <a:hlinkClick r:id="rId2"/>
              </a:rPr>
              <a:t>https://www.youtube.com/watch?v=gOZ4ThL7UJo</a:t>
            </a:r>
            <a:r>
              <a:rPr lang="pl-PL" sz="1600" dirty="0"/>
              <a:t> </a:t>
            </a:r>
          </a:p>
          <a:p>
            <a:pPr marL="139700" indent="0">
              <a:buNone/>
            </a:pPr>
            <a:r>
              <a:rPr lang="pl-PL" sz="1800" dirty="0"/>
              <a:t>– </a:t>
            </a:r>
            <a:r>
              <a:rPr lang="pl-PL" sz="1200" dirty="0"/>
              <a:t>(Jan Paweł II śpiewa z Japończykami ,,Góralu czy Ci nie żal’’).</a:t>
            </a:r>
          </a:p>
          <a:p>
            <a:endParaRPr lang="pl-PL" sz="1800" dirty="0"/>
          </a:p>
        </p:txBody>
      </p:sp>
      <p:pic>
        <p:nvPicPr>
          <p:cNvPr id="11272" name="Picture 8" descr="apież, który kochał góry - zdjęci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87" y="107700"/>
            <a:ext cx="3270941" cy="4907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3503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2365" y="181644"/>
            <a:ext cx="5373198" cy="564900"/>
          </a:xfrm>
        </p:spPr>
        <p:txBody>
          <a:bodyPr/>
          <a:lstStyle/>
          <a:p>
            <a:r>
              <a:rPr lang="pl-PL"/>
              <a:t>Najsłynniejsze okno w Polsce</a:t>
            </a:r>
          </a:p>
        </p:txBody>
      </p:sp>
      <p:sp>
        <p:nvSpPr>
          <p:cNvPr id="3" name="Text Placeholder 2"/>
          <p:cNvSpPr>
            <a:spLocks noGrp="1"/>
          </p:cNvSpPr>
          <p:nvPr>
            <p:ph type="body" idx="1"/>
          </p:nvPr>
        </p:nvSpPr>
        <p:spPr>
          <a:xfrm>
            <a:off x="3222365" y="772654"/>
            <a:ext cx="5915890" cy="3868620"/>
          </a:xfrm>
        </p:spPr>
        <p:txBody>
          <a:bodyPr/>
          <a:lstStyle/>
          <a:p>
            <a:pPr algn="l">
              <a:lnSpc>
                <a:spcPct val="150000"/>
              </a:lnSpc>
            </a:pPr>
            <a:r>
              <a:rPr lang="pl-PL" b="1" dirty="0"/>
              <a:t>Okno papieskie </a:t>
            </a:r>
            <a:r>
              <a:rPr lang="pl-PL" dirty="0"/>
              <a:t>– spotkania z młodzieżą w oknie pałacu biskupów, na Franciszkańskiej 3 były fenomenem Pontyfikatu Jana Pawła II. </a:t>
            </a:r>
          </a:p>
          <a:p>
            <a:pPr algn="l">
              <a:lnSpc>
                <a:spcPct val="150000"/>
              </a:lnSpc>
            </a:pPr>
            <a:r>
              <a:rPr lang="pl-PL" dirty="0"/>
              <a:t>Podczas jednej z pielgrzymek powiedział:,, W Rzymie mówią, że najlepsze jest to, co papież mówi poza tekstem’’.</a:t>
            </a:r>
          </a:p>
          <a:p>
            <a:pPr algn="l"/>
            <a:r>
              <a:rPr lang="pl-PL" dirty="0"/>
              <a:t>I takie były te wieloletnie krakowskie spotkania. </a:t>
            </a:r>
            <a:r>
              <a:rPr lang="pl-PL" i="1" dirty="0"/>
              <a:t>,,Jeszcze raz oświadczam, że jak byłem arcybiskupem w Krakowie, po oknach nie chodziłem. Byłem porządnym człowiekiem. A co teraz jest ”widzicie’’.</a:t>
            </a:r>
          </a:p>
        </p:txBody>
      </p:sp>
      <p:pic>
        <p:nvPicPr>
          <p:cNvPr id="12292" name="Picture 4" descr="w. Jan Paweł II | Franciszkanie.p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2189"/>
            <a:ext cx="3363753" cy="24106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3236" y="3768436"/>
            <a:ext cx="2438400" cy="1600438"/>
          </a:xfrm>
          <a:prstGeom prst="rect">
            <a:avLst/>
          </a:prstGeom>
          <a:noFill/>
        </p:spPr>
        <p:txBody>
          <a:bodyPr wrap="square" rtlCol="0">
            <a:spAutoFit/>
          </a:bodyPr>
          <a:lstStyle/>
          <a:p>
            <a:r>
              <a:rPr lang="en-IE" dirty="0">
                <a:hlinkClick r:id="rId3"/>
              </a:rPr>
              <a:t>https://www.youtube.com/watch?v=kdG_RaLMZaQ</a:t>
            </a:r>
            <a:r>
              <a:rPr lang="pl-PL" dirty="0"/>
              <a:t>  </a:t>
            </a:r>
          </a:p>
          <a:p>
            <a:endParaRPr lang="pl-PL" dirty="0"/>
          </a:p>
          <a:p>
            <a:pPr marL="0" indent="0">
              <a:buNone/>
            </a:pPr>
            <a:endParaRPr lang="pl-PL" dirty="0"/>
          </a:p>
          <a:p>
            <a:pPr marL="0" indent="0">
              <a:buNone/>
            </a:pPr>
            <a:endParaRPr lang="pl-PL" dirty="0"/>
          </a:p>
          <a:p>
            <a:pPr marL="0" indent="0">
              <a:buNone/>
            </a:pPr>
            <a:endParaRPr lang="en-IE" dirty="0"/>
          </a:p>
          <a:p>
            <a:endParaRPr lang="pl-PL" dirty="0"/>
          </a:p>
        </p:txBody>
      </p:sp>
    </p:spTree>
    <p:extLst>
      <p:ext uri="{BB962C8B-B14F-4D97-AF65-F5344CB8AC3E}">
        <p14:creationId xmlns:p14="http://schemas.microsoft.com/office/powerpoint/2010/main" val="690622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l-PL" dirty="0"/>
              <a:t>Anegdota z zegarkiem</a:t>
            </a:r>
          </a:p>
        </p:txBody>
      </p:sp>
      <p:sp>
        <p:nvSpPr>
          <p:cNvPr id="5" name="Text Placeholder 4"/>
          <p:cNvSpPr>
            <a:spLocks noGrp="1"/>
          </p:cNvSpPr>
          <p:nvPr>
            <p:ph type="body" idx="1"/>
          </p:nvPr>
        </p:nvSpPr>
        <p:spPr>
          <a:xfrm>
            <a:off x="1031230" y="1429052"/>
            <a:ext cx="7719000" cy="3371400"/>
          </a:xfrm>
        </p:spPr>
        <p:txBody>
          <a:bodyPr/>
          <a:lstStyle/>
          <a:p>
            <a:pPr marL="139700" indent="0">
              <a:lnSpc>
                <a:spcPct val="150000"/>
              </a:lnSpc>
              <a:buNone/>
            </a:pPr>
            <a:r>
              <a:rPr lang="pl-PL" i="1" dirty="0"/>
              <a:t>Piesze wędrówki były ulubiona formą wypoczynku Papieża od zawsze. Pewnego razu, za czasów młodości, Karol Wojtyła wybrał się na samotna wycieczkę. Ubrany na sportowo, wyglądał tak, jak wielu innych turystów. W trakcie wędrówki spostrzegł, że zapomniał zegarka, podszedł więc do opalającej się kobiety i już miał zapytać o godzinę, gdy ta uśmiechnęła się ,,Zapomniał pan zegarka, co?’’. ,,A skąd pani wie??’’- odparł zaskoczony Wojtyła. ,,Z doświadczenia’’-odrzekła. „Jest pan już dziś dziesiątym mężczyzną, który zapomniał zegarka, a potem winko, wieczorem dancing</a:t>
            </a:r>
            <a:r>
              <a:rPr lang="is-IS" i="1" dirty="0"/>
              <a:t>…</a:t>
            </a:r>
            <a:r>
              <a:rPr lang="pl-PL" i="1" dirty="0"/>
              <a:t>’’. ,,Ależ proszę pani ja jestem księdzem!” przerwał jej zawstydzony Wojtyła. ,,Wie pan’’ odpowiedziała rozbawiona nieznajoma ,,Podrywano mnie w różny sposób, ale na księdza to pierwszy raz’’.</a:t>
            </a:r>
          </a:p>
        </p:txBody>
      </p:sp>
    </p:spTree>
    <p:extLst>
      <p:ext uri="{BB962C8B-B14F-4D97-AF65-F5344CB8AC3E}">
        <p14:creationId xmlns:p14="http://schemas.microsoft.com/office/powerpoint/2010/main" val="19140194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7665" y="439943"/>
            <a:ext cx="7719000" cy="564900"/>
          </a:xfrm>
        </p:spPr>
        <p:txBody>
          <a:bodyPr/>
          <a:lstStyle/>
          <a:p>
            <a:r>
              <a:rPr lang="pl-PL" sz="3200" dirty="0" err="1"/>
              <a:t>Cy</a:t>
            </a:r>
            <a:r>
              <a:rPr lang="pl-PL" sz="3200" dirty="0"/>
              <a:t> </a:t>
            </a:r>
            <a:r>
              <a:rPr lang="pl-PL" sz="3200" dirty="0" err="1"/>
              <a:t>bocycie</a:t>
            </a:r>
            <a:r>
              <a:rPr lang="pl-PL" sz="3200" dirty="0"/>
              <a:t> </a:t>
            </a:r>
            <a:r>
              <a:rPr lang="pl-PL" sz="3200" dirty="0" err="1"/>
              <a:t>Świnty</a:t>
            </a:r>
            <a:r>
              <a:rPr lang="pl-PL" sz="3200" dirty="0"/>
              <a:t> </a:t>
            </a:r>
            <a:r>
              <a:rPr lang="pl-PL" sz="3200" dirty="0" err="1"/>
              <a:t>Ojce</a:t>
            </a:r>
            <a:endParaRPr lang="pl-PL" sz="3200" dirty="0"/>
          </a:p>
        </p:txBody>
      </p:sp>
      <p:sp>
        <p:nvSpPr>
          <p:cNvPr id="4" name="Text Placeholder 3"/>
          <p:cNvSpPr>
            <a:spLocks noGrp="1"/>
          </p:cNvSpPr>
          <p:nvPr>
            <p:ph type="body" idx="1"/>
          </p:nvPr>
        </p:nvSpPr>
        <p:spPr>
          <a:xfrm>
            <a:off x="-110836" y="2149489"/>
            <a:ext cx="9559636" cy="1134039"/>
          </a:xfrm>
        </p:spPr>
        <p:txBody>
          <a:bodyPr/>
          <a:lstStyle/>
          <a:p>
            <a:pPr marL="0" lvl="0" indent="0" algn="ctr" eaLnBrk="0" fontAlgn="base" hangingPunct="0">
              <a:spcBef>
                <a:spcPct val="0"/>
              </a:spcBef>
              <a:spcAft>
                <a:spcPct val="0"/>
              </a:spcAft>
              <a:buClrTx/>
              <a:buSzTx/>
              <a:buNone/>
            </a:pPr>
            <a:r>
              <a:rPr lang="en-US" altLang="en-US" sz="2800" dirty="0">
                <a:solidFill>
                  <a:schemeClr val="accent6"/>
                </a:solidFill>
                <a:latin typeface="Arial" panose="020B0604020202020204" pitchFamily="34" charset="0"/>
                <a:cs typeface="Arial" panose="020B0604020202020204" pitchFamily="34" charset="0"/>
                <a:hlinkClick r:id="rId3"/>
              </a:rPr>
              <a:t>https://www.youtube.com/watch?v=Js4QkeuJhE0</a:t>
            </a:r>
            <a:r>
              <a:rPr lang="pl-PL" altLang="en-US" sz="2800" dirty="0">
                <a:solidFill>
                  <a:schemeClr val="accent6"/>
                </a:solidFill>
                <a:latin typeface="Arial" panose="020B0604020202020204" pitchFamily="34" charset="0"/>
                <a:cs typeface="Arial" panose="020B0604020202020204" pitchFamily="34" charset="0"/>
              </a:rPr>
              <a:t> </a:t>
            </a:r>
          </a:p>
          <a:p>
            <a:pPr marL="0" lvl="0" indent="0" algn="ctr" eaLnBrk="0" fontAlgn="base" hangingPunct="0">
              <a:spcBef>
                <a:spcPct val="0"/>
              </a:spcBef>
              <a:spcAft>
                <a:spcPct val="0"/>
              </a:spcAft>
              <a:buClrTx/>
              <a:buSzTx/>
              <a:buNone/>
            </a:pPr>
            <a:endParaRPr lang="pl-PL" altLang="en-US" sz="2800" dirty="0">
              <a:solidFill>
                <a:schemeClr val="accent6"/>
              </a:solidFill>
              <a:latin typeface="Arial" panose="020B0604020202020204" pitchFamily="34" charset="0"/>
              <a:cs typeface="Arial" panose="020B0604020202020204" pitchFamily="34" charset="0"/>
            </a:endParaRPr>
          </a:p>
          <a:p>
            <a:pPr marL="0" lvl="0" indent="0" algn="ctr" eaLnBrk="0" fontAlgn="base" hangingPunct="0">
              <a:spcBef>
                <a:spcPct val="0"/>
              </a:spcBef>
              <a:spcAft>
                <a:spcPct val="0"/>
              </a:spcAft>
              <a:buClrTx/>
              <a:buSzTx/>
              <a:buNone/>
            </a:pPr>
            <a:r>
              <a:rPr lang="pl-PL" altLang="en-US" sz="2800" dirty="0">
                <a:solidFill>
                  <a:schemeClr val="accent6"/>
                </a:solidFill>
                <a:latin typeface="Arial" panose="020B0604020202020204" pitchFamily="34" charset="0"/>
                <a:cs typeface="Arial" panose="020B0604020202020204" pitchFamily="34" charset="0"/>
              </a:rPr>
              <a:t>Zabawa z gwarą góralską </a:t>
            </a:r>
          </a:p>
          <a:p>
            <a:pPr marL="0" lvl="0" indent="0" eaLnBrk="0" fontAlgn="base" hangingPunct="0">
              <a:spcBef>
                <a:spcPct val="0"/>
              </a:spcBef>
              <a:spcAft>
                <a:spcPct val="0"/>
              </a:spcAft>
              <a:buClrTx/>
              <a:buSzTx/>
              <a:buNone/>
            </a:pPr>
            <a:r>
              <a:rPr lang="en-US" altLang="en-US" dirty="0">
                <a:solidFill>
                  <a:schemeClr val="tx1"/>
                </a:solidFill>
              </a:rPr>
              <a:t> </a:t>
            </a:r>
            <a:endParaRPr lang="en-US" altLang="en-US" dirty="0">
              <a:solidFill>
                <a:schemeClr val="tx1"/>
              </a:solidFill>
              <a:latin typeface="Arial" panose="020B0604020202020204" pitchFamily="34" charset="0"/>
            </a:endParaRPr>
          </a:p>
          <a:p>
            <a:endParaRPr lang="pl-PL" dirty="0"/>
          </a:p>
        </p:txBody>
      </p:sp>
    </p:spTree>
    <p:extLst>
      <p:ext uri="{BB962C8B-B14F-4D97-AF65-F5344CB8AC3E}">
        <p14:creationId xmlns:p14="http://schemas.microsoft.com/office/powerpoint/2010/main" val="1158902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20291" y="842471"/>
            <a:ext cx="6123709" cy="3757237"/>
          </a:xfrm>
        </p:spPr>
        <p:txBody>
          <a:bodyPr/>
          <a:lstStyle/>
          <a:p>
            <a:pPr algn="l">
              <a:lnSpc>
                <a:spcPct val="150000"/>
              </a:lnSpc>
            </a:pPr>
            <a:r>
              <a:rPr lang="en-US" dirty="0" err="1"/>
              <a:t>Pływał</a:t>
            </a:r>
            <a:r>
              <a:rPr lang="en-US" dirty="0"/>
              <a:t> </a:t>
            </a:r>
            <a:r>
              <a:rPr lang="en-US" dirty="0" err="1"/>
              <a:t>na</a:t>
            </a:r>
            <a:r>
              <a:rPr lang="en-US" dirty="0"/>
              <a:t> </a:t>
            </a:r>
            <a:r>
              <a:rPr lang="en-US" dirty="0" err="1"/>
              <a:t>kajakach</a:t>
            </a:r>
            <a:r>
              <a:rPr lang="en-US" dirty="0"/>
              <a:t> </a:t>
            </a:r>
            <a:r>
              <a:rPr lang="en-US" dirty="0" err="1"/>
              <a:t>i</a:t>
            </a:r>
            <a:r>
              <a:rPr lang="en-US" dirty="0"/>
              <a:t> </a:t>
            </a:r>
            <a:r>
              <a:rPr lang="en-US" dirty="0" err="1"/>
              <a:t>spał</a:t>
            </a:r>
            <a:r>
              <a:rPr lang="en-US" dirty="0"/>
              <a:t> pod </a:t>
            </a:r>
            <a:r>
              <a:rPr lang="en-US" dirty="0" err="1"/>
              <a:t>namiotami</a:t>
            </a:r>
            <a:r>
              <a:rPr lang="en-US" dirty="0"/>
              <a:t>.</a:t>
            </a:r>
          </a:p>
          <a:p>
            <a:pPr algn="l">
              <a:lnSpc>
                <a:spcPct val="150000"/>
              </a:lnSpc>
            </a:pPr>
            <a:r>
              <a:rPr lang="en-US" dirty="0" err="1"/>
              <a:t>Znał</a:t>
            </a:r>
            <a:r>
              <a:rPr lang="en-US" dirty="0"/>
              <a:t> </a:t>
            </a:r>
            <a:r>
              <a:rPr lang="en-US" dirty="0" err="1"/>
              <a:t>kilkanaście</a:t>
            </a:r>
            <a:r>
              <a:rPr lang="en-US" dirty="0"/>
              <a:t> </a:t>
            </a:r>
            <a:r>
              <a:rPr lang="en-US" dirty="0" err="1"/>
              <a:t>języków</a:t>
            </a:r>
            <a:r>
              <a:rPr lang="en-US" dirty="0"/>
              <a:t> </a:t>
            </a:r>
            <a:r>
              <a:rPr lang="en-US" dirty="0" err="1"/>
              <a:t>obcych</a:t>
            </a:r>
            <a:r>
              <a:rPr lang="en-US" dirty="0"/>
              <a:t>.</a:t>
            </a:r>
          </a:p>
          <a:p>
            <a:pPr algn="l">
              <a:lnSpc>
                <a:spcPct val="150000"/>
              </a:lnSpc>
            </a:pPr>
            <a:r>
              <a:rPr lang="en-US" dirty="0" err="1"/>
              <a:t>Podróżował</a:t>
            </a:r>
            <a:r>
              <a:rPr lang="en-US" dirty="0"/>
              <a:t> </a:t>
            </a:r>
            <a:r>
              <a:rPr lang="en-US" dirty="0" err="1"/>
              <a:t>i</a:t>
            </a:r>
            <a:r>
              <a:rPr lang="en-US" dirty="0"/>
              <a:t> </a:t>
            </a:r>
            <a:r>
              <a:rPr lang="en-US" dirty="0" err="1"/>
              <a:t>odwiedził</a:t>
            </a:r>
            <a:r>
              <a:rPr lang="en-US" dirty="0"/>
              <a:t> </a:t>
            </a:r>
            <a:r>
              <a:rPr lang="en-US" dirty="0" err="1"/>
              <a:t>prawie</a:t>
            </a:r>
            <a:r>
              <a:rPr lang="en-US" dirty="0"/>
              <a:t> </a:t>
            </a:r>
            <a:r>
              <a:rPr lang="en-US" dirty="0" err="1"/>
              <a:t>wszystkie</a:t>
            </a:r>
            <a:r>
              <a:rPr lang="en-US" dirty="0"/>
              <a:t> </a:t>
            </a:r>
            <a:r>
              <a:rPr lang="en-US" dirty="0" err="1"/>
              <a:t>kraje</a:t>
            </a:r>
            <a:r>
              <a:rPr lang="en-US" dirty="0"/>
              <a:t> </a:t>
            </a:r>
            <a:r>
              <a:rPr lang="en-US" dirty="0" err="1"/>
              <a:t>Świata</a:t>
            </a:r>
            <a:r>
              <a:rPr lang="en-US" dirty="0"/>
              <a:t>, </a:t>
            </a:r>
            <a:r>
              <a:rPr lang="en-US" dirty="0" err="1"/>
              <a:t>gdzie</a:t>
            </a:r>
            <a:r>
              <a:rPr lang="en-US" dirty="0"/>
              <a:t> </a:t>
            </a:r>
            <a:r>
              <a:rPr lang="en-US" dirty="0" err="1"/>
              <a:t>zawsze</a:t>
            </a:r>
            <a:r>
              <a:rPr lang="en-US" dirty="0"/>
              <a:t> </a:t>
            </a:r>
            <a:r>
              <a:rPr lang="en-US" dirty="0" err="1"/>
              <a:t>spotykał</a:t>
            </a:r>
            <a:r>
              <a:rPr lang="en-US" dirty="0"/>
              <a:t> </a:t>
            </a:r>
            <a:r>
              <a:rPr lang="en-US" dirty="0" err="1"/>
              <a:t>się</a:t>
            </a:r>
            <a:r>
              <a:rPr lang="en-US" dirty="0"/>
              <a:t> z </a:t>
            </a:r>
            <a:r>
              <a:rPr lang="en-US" dirty="0" err="1"/>
              <a:t>kilkuset</a:t>
            </a:r>
            <a:r>
              <a:rPr lang="en-US" dirty="0"/>
              <a:t> </a:t>
            </a:r>
            <a:r>
              <a:rPr lang="en-US" dirty="0" err="1"/>
              <a:t>tysiącami</a:t>
            </a:r>
            <a:r>
              <a:rPr lang="en-US" dirty="0"/>
              <a:t> </a:t>
            </a:r>
            <a:r>
              <a:rPr lang="en-US" dirty="0" err="1"/>
              <a:t>ludzi</a:t>
            </a:r>
            <a:r>
              <a:rPr lang="en-US" dirty="0"/>
              <a:t>, a </a:t>
            </a:r>
            <a:r>
              <a:rPr lang="en-US" dirty="0" err="1"/>
              <a:t>czasem</a:t>
            </a:r>
            <a:r>
              <a:rPr lang="en-US" dirty="0"/>
              <a:t> </a:t>
            </a:r>
            <a:r>
              <a:rPr lang="en-US" dirty="0" err="1"/>
              <a:t>nawet</a:t>
            </a:r>
            <a:r>
              <a:rPr lang="en-US" dirty="0"/>
              <a:t> z </a:t>
            </a:r>
            <a:r>
              <a:rPr lang="en-US" dirty="0" err="1"/>
              <a:t>milionami</a:t>
            </a:r>
            <a:r>
              <a:rPr lang="en-US" dirty="0"/>
              <a:t>.</a:t>
            </a:r>
          </a:p>
          <a:p>
            <a:pPr algn="l">
              <a:lnSpc>
                <a:spcPct val="150000"/>
              </a:lnSpc>
            </a:pPr>
            <a:r>
              <a:rPr lang="en-US" dirty="0" err="1"/>
              <a:t>Znał</a:t>
            </a:r>
            <a:r>
              <a:rPr lang="en-US" dirty="0"/>
              <a:t> </a:t>
            </a:r>
            <a:r>
              <a:rPr lang="en-US" dirty="0" err="1"/>
              <a:t>osobiście</a:t>
            </a:r>
            <a:r>
              <a:rPr lang="en-US" dirty="0"/>
              <a:t> </a:t>
            </a:r>
            <a:r>
              <a:rPr lang="en-US" dirty="0" err="1"/>
              <a:t>wszystkich</a:t>
            </a:r>
            <a:r>
              <a:rPr lang="en-US" dirty="0"/>
              <a:t> </a:t>
            </a:r>
            <a:r>
              <a:rPr lang="en-US" dirty="0" err="1"/>
              <a:t>najważniejszych</a:t>
            </a:r>
            <a:r>
              <a:rPr lang="en-US" dirty="0"/>
              <a:t> </a:t>
            </a:r>
            <a:r>
              <a:rPr lang="en-US" dirty="0" err="1"/>
              <a:t>ludzi</a:t>
            </a:r>
            <a:r>
              <a:rPr lang="en-US" dirty="0"/>
              <a:t> </a:t>
            </a:r>
            <a:r>
              <a:rPr lang="en-US" dirty="0" err="1"/>
              <a:t>na</a:t>
            </a:r>
            <a:r>
              <a:rPr lang="en-US" dirty="0"/>
              <a:t> </a:t>
            </a:r>
            <a:r>
              <a:rPr lang="en-US" dirty="0" err="1"/>
              <a:t>świecie</a:t>
            </a:r>
            <a:r>
              <a:rPr lang="en-US" dirty="0"/>
              <a:t> w </a:t>
            </a:r>
            <a:r>
              <a:rPr lang="en-US" dirty="0" err="1"/>
              <a:t>tym</a:t>
            </a:r>
            <a:r>
              <a:rPr lang="en-US" dirty="0"/>
              <a:t> 5 </a:t>
            </a:r>
            <a:r>
              <a:rPr lang="en-US" dirty="0" err="1"/>
              <a:t>Prezydentów</a:t>
            </a:r>
            <a:r>
              <a:rPr lang="en-US" dirty="0"/>
              <a:t> </a:t>
            </a:r>
            <a:r>
              <a:rPr lang="en-US" dirty="0" err="1"/>
              <a:t>Stanów</a:t>
            </a:r>
            <a:r>
              <a:rPr lang="en-US" dirty="0"/>
              <a:t> </a:t>
            </a:r>
            <a:r>
              <a:rPr lang="en-US" dirty="0" err="1"/>
              <a:t>Zjednoczonych</a:t>
            </a:r>
            <a:r>
              <a:rPr lang="en-US" dirty="0"/>
              <a:t> </a:t>
            </a:r>
            <a:r>
              <a:rPr lang="en-US" dirty="0" err="1"/>
              <a:t>Ameryki</a:t>
            </a:r>
            <a:r>
              <a:rPr lang="en-US" dirty="0"/>
              <a:t>.</a:t>
            </a:r>
            <a:endParaRPr lang="pl-PL" dirty="0"/>
          </a:p>
          <a:p>
            <a:pPr algn="l">
              <a:lnSpc>
                <a:spcPct val="150000"/>
              </a:lnSpc>
            </a:pPr>
            <a:r>
              <a:rPr lang="pl-PL" dirty="0"/>
              <a:t>Był nawet aktorem!</a:t>
            </a:r>
            <a:endParaRPr lang="en-US" dirty="0"/>
          </a:p>
          <a:p>
            <a:pPr>
              <a:lnSpc>
                <a:spcPct val="150000"/>
              </a:lnSpc>
            </a:pPr>
            <a:endParaRPr lang="pl-PL" dirty="0"/>
          </a:p>
        </p:txBody>
      </p:sp>
      <p:pic>
        <p:nvPicPr>
          <p:cNvPr id="3074" name="Picture 2" descr="więte przymierze” Reagana i Jana Pawła II - Rzecz o historii - rp.p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42440"/>
            <a:ext cx="3007888" cy="17950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dyny Polak w XX wieku, któremu prezydenci,... - b..........i - Wykop.p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0918"/>
            <a:ext cx="3007888" cy="27372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6418" y="4478542"/>
            <a:ext cx="2657582" cy="664958"/>
          </a:xfrm>
          <a:prstGeom prst="rect">
            <a:avLst/>
          </a:prstGeom>
        </p:spPr>
      </p:pic>
    </p:spTree>
    <p:extLst>
      <p:ext uri="{BB962C8B-B14F-4D97-AF65-F5344CB8AC3E}">
        <p14:creationId xmlns:p14="http://schemas.microsoft.com/office/powerpoint/2010/main" val="11802787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6546" y="1082192"/>
            <a:ext cx="8268797" cy="564900"/>
          </a:xfrm>
        </p:spPr>
        <p:txBody>
          <a:bodyPr/>
          <a:lstStyle/>
          <a:p>
            <a:pPr algn="l"/>
            <a:r>
              <a:rPr lang="pl-PL" sz="2800" dirty="0"/>
              <a:t>Spotkania z młodzieżą całego świata</a:t>
            </a:r>
          </a:p>
        </p:txBody>
      </p:sp>
      <p:sp>
        <p:nvSpPr>
          <p:cNvPr id="3" name="Text Placeholder 2"/>
          <p:cNvSpPr>
            <a:spLocks noGrp="1"/>
          </p:cNvSpPr>
          <p:nvPr>
            <p:ph type="body" idx="1"/>
          </p:nvPr>
        </p:nvSpPr>
        <p:spPr>
          <a:xfrm>
            <a:off x="3477490" y="1840000"/>
            <a:ext cx="5098473" cy="2193600"/>
          </a:xfrm>
        </p:spPr>
        <p:txBody>
          <a:bodyPr/>
          <a:lstStyle/>
          <a:p>
            <a:pPr algn="l">
              <a:lnSpc>
                <a:spcPct val="150000"/>
              </a:lnSpc>
            </a:pPr>
            <a:r>
              <a:rPr lang="pl-PL" dirty="0"/>
              <a:t>Światowe Dni Młodzieży zostały zainicjowane przez Jana Pawła II w 1986 roku.</a:t>
            </a:r>
          </a:p>
          <a:p>
            <a:pPr algn="l">
              <a:lnSpc>
                <a:spcPct val="150000"/>
              </a:lnSpc>
            </a:pPr>
            <a:r>
              <a:rPr lang="pl-PL" dirty="0"/>
              <a:t>Odbywają się co dwa-trzy lub cztery lata.</a:t>
            </a:r>
          </a:p>
          <a:p>
            <a:pPr algn="l">
              <a:lnSpc>
                <a:spcPct val="150000"/>
              </a:lnSpc>
            </a:pPr>
            <a:r>
              <a:rPr lang="pl-PL" dirty="0"/>
              <a:t>Spotkania z papieżem w formie religijnego festiwalu skupiające młodzież z całego świata.</a:t>
            </a:r>
            <a:endParaRPr lang="en-IE" dirty="0"/>
          </a:p>
        </p:txBody>
      </p:sp>
      <p:pic>
        <p:nvPicPr>
          <p:cNvPr id="4" name="Picture 2" descr="Jan Paweł II i młodzież | Niedziela.p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64" y="484909"/>
            <a:ext cx="3151030" cy="2019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Konkurs plastyczny: Jan Paweł II - Przyjaciel młody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60" y="2504800"/>
            <a:ext cx="3277782" cy="2183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2992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3934" y="1220736"/>
            <a:ext cx="3395700" cy="564900"/>
          </a:xfrm>
        </p:spPr>
        <p:txBody>
          <a:bodyPr/>
          <a:lstStyle/>
          <a:p>
            <a:r>
              <a:rPr lang="pl-PL" dirty="0"/>
              <a:t>Najdłuższa podróż</a:t>
            </a:r>
          </a:p>
        </p:txBody>
      </p:sp>
      <p:sp>
        <p:nvSpPr>
          <p:cNvPr id="3" name="Text Placeholder 2"/>
          <p:cNvSpPr>
            <a:spLocks noGrp="1"/>
          </p:cNvSpPr>
          <p:nvPr>
            <p:ph type="body" idx="1"/>
          </p:nvPr>
        </p:nvSpPr>
        <p:spPr>
          <a:xfrm>
            <a:off x="3505200" y="2047819"/>
            <a:ext cx="5054543" cy="2193600"/>
          </a:xfrm>
        </p:spPr>
        <p:txBody>
          <a:bodyPr/>
          <a:lstStyle/>
          <a:p>
            <a:pPr marL="114300" indent="0" algn="l">
              <a:lnSpc>
                <a:spcPct val="150000"/>
              </a:lnSpc>
              <a:buNone/>
            </a:pPr>
            <a:r>
              <a:rPr lang="pl-PL" dirty="0"/>
              <a:t>W czasie blisko dwutygodniowej podróży (13 dni) podróży do Bangladeszu, Singapuru, na Fidżi, do Nowej Zelandii, Australii i na Seszele Papież przemierzył 49 tyś. km. </a:t>
            </a:r>
            <a:endParaRPr lang="en-IE" dirty="0"/>
          </a:p>
          <a:p>
            <a:pPr marL="114300" indent="0" algn="l">
              <a:buNone/>
            </a:pPr>
            <a:endParaRPr lang="pl-PL" dirty="0"/>
          </a:p>
        </p:txBody>
      </p:sp>
      <p:pic>
        <p:nvPicPr>
          <p:cNvPr id="4" name="Picture 2" descr="Jeśli nie Jan Paweł II, to kto? – Nasze Pis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07545"/>
            <a:ext cx="3048000" cy="42525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26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3127" y="516115"/>
            <a:ext cx="5068398" cy="564900"/>
          </a:xfrm>
        </p:spPr>
        <p:txBody>
          <a:bodyPr/>
          <a:lstStyle/>
          <a:p>
            <a:r>
              <a:rPr lang="pl-PL">
                <a:effectLst>
                  <a:outerShdw blurRad="50800" dist="38100" dir="5400000" algn="t" rotWithShape="0">
                    <a:prstClr val="black">
                      <a:alpha val="40000"/>
                    </a:prstClr>
                  </a:outerShdw>
                </a:effectLst>
              </a:rPr>
              <a:t>Najkrótszy lot samolotem</a:t>
            </a:r>
            <a:endParaRPr lang="pl-PL"/>
          </a:p>
        </p:txBody>
      </p:sp>
      <p:sp>
        <p:nvSpPr>
          <p:cNvPr id="3" name="Text Placeholder 2"/>
          <p:cNvSpPr>
            <a:spLocks noGrp="1"/>
          </p:cNvSpPr>
          <p:nvPr>
            <p:ph type="body" idx="1"/>
          </p:nvPr>
        </p:nvSpPr>
        <p:spPr>
          <a:xfrm>
            <a:off x="4162109" y="1368944"/>
            <a:ext cx="4308763" cy="2579600"/>
          </a:xfrm>
        </p:spPr>
        <p:txBody>
          <a:bodyPr/>
          <a:lstStyle/>
          <a:p>
            <a:pPr marL="114300" indent="0" algn="just">
              <a:lnSpc>
                <a:spcPct val="150000"/>
              </a:lnSpc>
              <a:buNone/>
            </a:pPr>
            <a:r>
              <a:rPr lang="pl-PL" dirty="0"/>
              <a:t>W drodze do Japonii na Alaskę Jan Paweł II przekroczył tzw. ,,biegun czasu’’ (wyleciał z Nagasaki 26 lutego ok. godz. 22:00, przyleciał do Anchorage 26 lutego o godz...10:40 rano). Regulując zegarek, papież powiedział: ,,Ważne, co się teraz pocznie z tym podarowanym dniem’’.</a:t>
            </a:r>
            <a:endParaRPr lang="en-IE" dirty="0"/>
          </a:p>
          <a:p>
            <a:pPr marL="114300" indent="0" algn="l">
              <a:buNone/>
            </a:pPr>
            <a:endParaRPr lang="pl-PL" dirty="0"/>
          </a:p>
        </p:txBody>
      </p:sp>
      <p:pic>
        <p:nvPicPr>
          <p:cNvPr id="4" name="Picture 2" descr="Jan Paweł II przyjeżdża do Polski Ludowej - nowahistoria.interia.p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6115"/>
            <a:ext cx="3664861" cy="26477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Zmiana czasu na letni! Nie zaśpijcie na zawod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276" y="3366654"/>
            <a:ext cx="1528351" cy="1441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1303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9891" y="1082190"/>
            <a:ext cx="5248507" cy="564900"/>
          </a:xfrm>
        </p:spPr>
        <p:txBody>
          <a:bodyPr/>
          <a:lstStyle/>
          <a:p>
            <a:r>
              <a:rPr lang="pl-PL"/>
              <a:t>Podróże dookoła  świata</a:t>
            </a:r>
          </a:p>
        </p:txBody>
      </p:sp>
      <p:sp>
        <p:nvSpPr>
          <p:cNvPr id="3" name="Text Placeholder 2"/>
          <p:cNvSpPr>
            <a:spLocks noGrp="1"/>
          </p:cNvSpPr>
          <p:nvPr>
            <p:ph type="body" idx="1"/>
          </p:nvPr>
        </p:nvSpPr>
        <p:spPr>
          <a:xfrm>
            <a:off x="3768436" y="1840000"/>
            <a:ext cx="4655128" cy="2193600"/>
          </a:xfrm>
        </p:spPr>
        <p:txBody>
          <a:bodyPr/>
          <a:lstStyle/>
          <a:p>
            <a:pPr marL="114300" indent="0" algn="just">
              <a:lnSpc>
                <a:spcPct val="150000"/>
              </a:lnSpc>
              <a:buNone/>
            </a:pPr>
            <a:r>
              <a:rPr lang="pl-PL" dirty="0"/>
              <a:t>Polska była krajem, który Papież odwiedzał najczęściej-dziewięć razy, siedem razy odwiedził USA i Francję. Meksyk i Hiszpanię po 5 razy. W czasie podróży zagranicznych Jan Paweł II wygłosił ponad 2400 przemówień.</a:t>
            </a:r>
            <a:endParaRPr lang="en-IE" dirty="0"/>
          </a:p>
          <a:p>
            <a:pPr marL="114300" indent="0" algn="just">
              <a:buNone/>
            </a:pPr>
            <a:endParaRPr lang="pl-PL" dirty="0"/>
          </a:p>
        </p:txBody>
      </p:sp>
      <p:pic>
        <p:nvPicPr>
          <p:cNvPr id="4" name="Picture 4" descr="Człowiek, który lubił kawały - Kościół - rp.p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369" y="2642710"/>
            <a:ext cx="3492981" cy="23927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Papież Pielgrzym - JP II - polskieradio.p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84" y="348813"/>
            <a:ext cx="3510607" cy="22938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623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l-PL" dirty="0"/>
              <a:t>,,Nie mogę, Szef za blisko’’</a:t>
            </a:r>
          </a:p>
        </p:txBody>
      </p:sp>
      <p:sp>
        <p:nvSpPr>
          <p:cNvPr id="5" name="Text Placeholder 4"/>
          <p:cNvSpPr>
            <a:spLocks noGrp="1"/>
          </p:cNvSpPr>
          <p:nvPr>
            <p:ph type="body" idx="1"/>
          </p:nvPr>
        </p:nvSpPr>
        <p:spPr>
          <a:xfrm>
            <a:off x="712575" y="1772100"/>
            <a:ext cx="7719000" cy="3371400"/>
          </a:xfrm>
        </p:spPr>
        <p:txBody>
          <a:bodyPr/>
          <a:lstStyle/>
          <a:p>
            <a:pPr marL="139700" indent="0" algn="just">
              <a:lnSpc>
                <a:spcPct val="150000"/>
              </a:lnSpc>
              <a:buNone/>
            </a:pPr>
            <a:r>
              <a:rPr lang="pl-PL" sz="1600" i="1" dirty="0"/>
              <a:t>Karol Wojtyła słynął z żartów. Jego osobisty lekarz opowiadał jak podczas jednej podróży Ojciec Święty nie czuł się dobrze, po wcześniej zjedzonych plackach ziemniaczanych. Doktor zaproponował kilka kropel ,, Napoleona’’. Papież zapytał wtedy na jakiej są wysokości. Lekarz poszedł zapytać, wrócił i podał pułap, na jakim znajdował się samolot. Ojciec Święty wzniósł rękę do góry i powiedział ,,Nie mogę, Szef za blisko’’.</a:t>
            </a:r>
            <a:endParaRPr lang="en-IE" sz="1600" i="1" dirty="0"/>
          </a:p>
          <a:p>
            <a:pPr marL="139700" indent="0" algn="just">
              <a:lnSpc>
                <a:spcPct val="150000"/>
              </a:lnSpc>
              <a:buNone/>
            </a:pPr>
            <a:endParaRPr lang="pl-PL" dirty="0"/>
          </a:p>
        </p:txBody>
      </p:sp>
    </p:spTree>
    <p:extLst>
      <p:ext uri="{BB962C8B-B14F-4D97-AF65-F5344CB8AC3E}">
        <p14:creationId xmlns:p14="http://schemas.microsoft.com/office/powerpoint/2010/main" val="10166546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000" y="439944"/>
            <a:ext cx="7719000" cy="564900"/>
          </a:xfrm>
        </p:spPr>
        <p:txBody>
          <a:bodyPr/>
          <a:lstStyle/>
          <a:p>
            <a:r>
              <a:rPr lang="pl-PL"/>
              <a:t>Krótkie ale pełne emocji podsumowanie.</a:t>
            </a:r>
          </a:p>
        </p:txBody>
      </p:sp>
      <p:sp>
        <p:nvSpPr>
          <p:cNvPr id="4" name="Text Placeholder 3"/>
          <p:cNvSpPr>
            <a:spLocks noGrp="1"/>
          </p:cNvSpPr>
          <p:nvPr>
            <p:ph type="body" idx="1"/>
          </p:nvPr>
        </p:nvSpPr>
        <p:spPr>
          <a:xfrm>
            <a:off x="1425000" y="2412724"/>
            <a:ext cx="7719000" cy="3371400"/>
          </a:xfrm>
        </p:spPr>
        <p:txBody>
          <a:bodyPr/>
          <a:lstStyle/>
          <a:p>
            <a:pPr marL="139700" indent="0">
              <a:buNone/>
            </a:pPr>
            <a:r>
              <a:rPr lang="en-IE" sz="2000" dirty="0">
                <a:hlinkClick r:id="rId2"/>
              </a:rPr>
              <a:t>https://www.youtube.com/watch?v=1T_U9HFrUKU</a:t>
            </a:r>
            <a:endParaRPr lang="en-IE" sz="2000" dirty="0"/>
          </a:p>
          <a:p>
            <a:endParaRPr lang="pl-PL" dirty="0"/>
          </a:p>
        </p:txBody>
      </p:sp>
    </p:spTree>
    <p:extLst>
      <p:ext uri="{BB962C8B-B14F-4D97-AF65-F5344CB8AC3E}">
        <p14:creationId xmlns:p14="http://schemas.microsoft.com/office/powerpoint/2010/main" val="16261940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497180" y="1906965"/>
            <a:ext cx="5637910" cy="1750200"/>
          </a:xfrm>
        </p:spPr>
        <p:txBody>
          <a:bodyPr/>
          <a:lstStyle/>
          <a:p>
            <a:r>
              <a:rPr lang="en-US" sz="2400" dirty="0" err="1"/>
              <a:t>Drogi</a:t>
            </a:r>
            <a:r>
              <a:rPr lang="en-US" sz="2400" dirty="0"/>
              <a:t> do </a:t>
            </a:r>
            <a:r>
              <a:rPr lang="en-US" sz="2400" dirty="0" err="1"/>
              <a:t>wolności</a:t>
            </a:r>
            <a:r>
              <a:rPr lang="en-US" sz="2400" dirty="0"/>
              <a:t> </a:t>
            </a:r>
            <a:r>
              <a:rPr lang="en-US" sz="2400" dirty="0" err="1"/>
              <a:t>po</a:t>
            </a:r>
            <a:r>
              <a:rPr lang="en-US" sz="2400" dirty="0"/>
              <a:t> 1945 </a:t>
            </a:r>
            <a:r>
              <a:rPr lang="en-US" sz="2400" dirty="0" err="1"/>
              <a:t>roku</a:t>
            </a:r>
            <a:r>
              <a:rPr lang="en-US" sz="2400" dirty="0"/>
              <a:t>.</a:t>
            </a:r>
            <a:endParaRPr lang="pl-PL" sz="2400" b="1" dirty="0"/>
          </a:p>
        </p:txBody>
      </p:sp>
      <p:sp>
        <p:nvSpPr>
          <p:cNvPr id="3" name="Title 2"/>
          <p:cNvSpPr>
            <a:spLocks noGrp="1"/>
          </p:cNvSpPr>
          <p:nvPr>
            <p:ph type="title"/>
          </p:nvPr>
        </p:nvSpPr>
        <p:spPr>
          <a:xfrm>
            <a:off x="956408" y="872837"/>
            <a:ext cx="7190509" cy="1144964"/>
          </a:xfrm>
        </p:spPr>
        <p:txBody>
          <a:bodyPr/>
          <a:lstStyle/>
          <a:p>
            <a:r>
              <a:rPr lang="en-US" sz="3200" dirty="0"/>
              <a:t>PANEL  HISTORYCZNY</a:t>
            </a:r>
            <a:endParaRPr lang="pl-PL" sz="3200" dirty="0"/>
          </a:p>
        </p:txBody>
      </p:sp>
      <p:sp>
        <p:nvSpPr>
          <p:cNvPr id="4" name="TextBox 3"/>
          <p:cNvSpPr txBox="1"/>
          <p:nvPr/>
        </p:nvSpPr>
        <p:spPr>
          <a:xfrm>
            <a:off x="6321133" y="4691293"/>
            <a:ext cx="2504212" cy="307777"/>
          </a:xfrm>
          <a:prstGeom prst="rect">
            <a:avLst/>
          </a:prstGeom>
          <a:noFill/>
        </p:spPr>
        <p:txBody>
          <a:bodyPr wrap="none" rtlCol="0">
            <a:spAutoFit/>
          </a:bodyPr>
          <a:lstStyle/>
          <a:p>
            <a:r>
              <a:rPr lang="pl-PL" dirty="0"/>
              <a:t>Przygotowała Joanna Prusak</a:t>
            </a:r>
          </a:p>
        </p:txBody>
      </p:sp>
    </p:spTree>
    <p:extLst>
      <p:ext uri="{BB962C8B-B14F-4D97-AF65-F5344CB8AC3E}">
        <p14:creationId xmlns:p14="http://schemas.microsoft.com/office/powerpoint/2010/main" val="14443938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7091" y="1870355"/>
            <a:ext cx="8672946" cy="1466584"/>
          </a:xfrm>
          <a:prstGeom prst="rect">
            <a:avLst/>
          </a:prstGeom>
        </p:spPr>
      </p:pic>
    </p:spTree>
    <p:extLst>
      <p:ext uri="{BB962C8B-B14F-4D97-AF65-F5344CB8AC3E}">
        <p14:creationId xmlns:p14="http://schemas.microsoft.com/office/powerpoint/2010/main" val="5507781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p:cNvPicPr>
            <a:picLocks noChangeAspect="1"/>
          </p:cNvPicPr>
          <p:nvPr/>
        </p:nvPicPr>
        <p:blipFill>
          <a:blip r:embed="rId2">
            <a:extLst>
              <a:ext uri="{28A0092B-C50C-407E-A947-70E740481C1C}">
                <a14:useLocalDpi xmlns:a14="http://schemas.microsoft.com/office/drawing/2010/main" val="0"/>
              </a:ext>
            </a:extLst>
          </a:blip>
          <a:srcRect t="12500" b="12500"/>
          <a:stretch>
            <a:fillRect/>
          </a:stretch>
        </p:blipFill>
        <p:spPr>
          <a:xfrm>
            <a:off x="-29075" y="-16356"/>
            <a:ext cx="9173075" cy="5159855"/>
          </a:xfrm>
          <a:prstGeom prst="rect">
            <a:avLst/>
          </a:prstGeom>
        </p:spPr>
      </p:pic>
      <p:sp>
        <p:nvSpPr>
          <p:cNvPr id="4" name="Freeform: Shape 12">
            <a:extLst>
              <a:ext uri="{FF2B5EF4-FFF2-40B4-BE49-F238E27FC236}">
                <a16:creationId xmlns:a16="http://schemas.microsoft.com/office/drawing/2014/main" id="{C6577883-A694-450C-A2C7-C9C8A85D9915}"/>
              </a:ext>
            </a:extLst>
          </p:cNvPr>
          <p:cNvSpPr/>
          <p:nvPr/>
        </p:nvSpPr>
        <p:spPr>
          <a:xfrm flipH="1" flipV="1">
            <a:off x="-29077" y="263235"/>
            <a:ext cx="5527963" cy="106679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b="1" dirty="0">
              <a:solidFill>
                <a:schemeClr val="bg1"/>
              </a:solidFill>
            </a:endParaRPr>
          </a:p>
        </p:txBody>
      </p:sp>
      <p:sp>
        <p:nvSpPr>
          <p:cNvPr id="3" name="Rectangle 2"/>
          <p:cNvSpPr/>
          <p:nvPr/>
        </p:nvSpPr>
        <p:spPr>
          <a:xfrm>
            <a:off x="137178" y="427077"/>
            <a:ext cx="5195455" cy="738664"/>
          </a:xfrm>
          <a:prstGeom prst="rect">
            <a:avLst/>
          </a:prstGeom>
        </p:spPr>
        <p:txBody>
          <a:bodyPr wrap="square">
            <a:spAutoFit/>
          </a:bodyPr>
          <a:lstStyle/>
          <a:p>
            <a:r>
              <a:rPr lang="en-US" b="1" dirty="0">
                <a:solidFill>
                  <a:schemeClr val="accent5"/>
                </a:solidFill>
                <a:latin typeface="Calibri" charset="0"/>
                <a:ea typeface="Calibri" charset="0"/>
                <a:cs typeface="Calibri" charset="0"/>
              </a:rPr>
              <a:t>W </a:t>
            </a:r>
            <a:r>
              <a:rPr lang="en-US" b="1" dirty="0" err="1">
                <a:solidFill>
                  <a:schemeClr val="accent5"/>
                </a:solidFill>
                <a:latin typeface="Calibri" charset="0"/>
                <a:ea typeface="Calibri" charset="0"/>
                <a:cs typeface="Calibri" charset="0"/>
              </a:rPr>
              <a:t>czerwcu</a:t>
            </a:r>
            <a:r>
              <a:rPr lang="en-US" b="1" dirty="0">
                <a:solidFill>
                  <a:schemeClr val="accent5"/>
                </a:solidFill>
                <a:latin typeface="Calibri" charset="0"/>
                <a:ea typeface="Calibri" charset="0"/>
                <a:cs typeface="Calibri" charset="0"/>
              </a:rPr>
              <a:t> 1956 w </a:t>
            </a:r>
            <a:r>
              <a:rPr lang="en-US" b="1" dirty="0" err="1">
                <a:solidFill>
                  <a:schemeClr val="accent5"/>
                </a:solidFill>
                <a:latin typeface="Calibri" charset="0"/>
                <a:ea typeface="Calibri" charset="0"/>
                <a:cs typeface="Calibri" charset="0"/>
              </a:rPr>
              <a:t>Poznaniu</a:t>
            </a:r>
            <a:r>
              <a:rPr lang="en-US" b="1" dirty="0">
                <a:solidFill>
                  <a:schemeClr val="accent5"/>
                </a:solidFill>
                <a:latin typeface="Calibri" charset="0"/>
                <a:ea typeface="Calibri" charset="0"/>
                <a:cs typeface="Calibri" charset="0"/>
              </a:rPr>
              <a:t>. </a:t>
            </a:r>
          </a:p>
          <a:p>
            <a:r>
              <a:rPr lang="en-US" dirty="0">
                <a:solidFill>
                  <a:schemeClr val="accent5"/>
                </a:solidFill>
                <a:latin typeface="Calibri" charset="0"/>
                <a:ea typeface="Calibri" charset="0"/>
                <a:cs typeface="Calibri" charset="0"/>
              </a:rPr>
              <a:t>W </a:t>
            </a:r>
            <a:r>
              <a:rPr lang="en-US" dirty="0" err="1">
                <a:solidFill>
                  <a:schemeClr val="accent5"/>
                </a:solidFill>
                <a:latin typeface="Calibri" charset="0"/>
                <a:ea typeface="Calibri" charset="0"/>
                <a:cs typeface="Calibri" charset="0"/>
              </a:rPr>
              <a:t>wyniku</a:t>
            </a:r>
            <a:r>
              <a:rPr lang="en-US" dirty="0">
                <a:solidFill>
                  <a:schemeClr val="accent5"/>
                </a:solidFill>
                <a:latin typeface="Calibri" charset="0"/>
                <a:ea typeface="Calibri" charset="0"/>
                <a:cs typeface="Calibri" charset="0"/>
              </a:rPr>
              <a:t> </a:t>
            </a:r>
            <a:r>
              <a:rPr lang="en-US" dirty="0" err="1">
                <a:solidFill>
                  <a:schemeClr val="accent5"/>
                </a:solidFill>
                <a:latin typeface="Calibri" charset="0"/>
                <a:ea typeface="Calibri" charset="0"/>
                <a:cs typeface="Calibri" charset="0"/>
              </a:rPr>
              <a:t>strajku</a:t>
            </a:r>
            <a:r>
              <a:rPr lang="en-US" dirty="0">
                <a:solidFill>
                  <a:schemeClr val="accent5"/>
                </a:solidFill>
                <a:latin typeface="Calibri" charset="0"/>
                <a:ea typeface="Calibri" charset="0"/>
                <a:cs typeface="Calibri" charset="0"/>
              </a:rPr>
              <a:t> </a:t>
            </a:r>
            <a:r>
              <a:rPr lang="en-US" dirty="0" err="1">
                <a:solidFill>
                  <a:schemeClr val="accent5"/>
                </a:solidFill>
                <a:latin typeface="Calibri" charset="0"/>
                <a:ea typeface="Calibri" charset="0"/>
                <a:cs typeface="Calibri" charset="0"/>
              </a:rPr>
              <a:t>nastąpiła</a:t>
            </a:r>
            <a:r>
              <a:rPr lang="en-US" dirty="0">
                <a:solidFill>
                  <a:schemeClr val="accent5"/>
                </a:solidFill>
                <a:latin typeface="Calibri" charset="0"/>
                <a:ea typeface="Calibri" charset="0"/>
                <a:cs typeface="Calibri" charset="0"/>
              </a:rPr>
              <a:t> </a:t>
            </a:r>
            <a:r>
              <a:rPr lang="en-US" dirty="0" err="1">
                <a:solidFill>
                  <a:schemeClr val="accent5"/>
                </a:solidFill>
                <a:latin typeface="Calibri" charset="0"/>
                <a:ea typeface="Calibri" charset="0"/>
                <a:cs typeface="Calibri" charset="0"/>
              </a:rPr>
              <a:t>zmiana</a:t>
            </a:r>
            <a:r>
              <a:rPr lang="en-US" dirty="0">
                <a:solidFill>
                  <a:schemeClr val="accent5"/>
                </a:solidFill>
                <a:latin typeface="Calibri" charset="0"/>
                <a:ea typeface="Calibri" charset="0"/>
                <a:cs typeface="Calibri" charset="0"/>
              </a:rPr>
              <a:t> </a:t>
            </a:r>
            <a:r>
              <a:rPr lang="en-US" dirty="0" err="1">
                <a:solidFill>
                  <a:schemeClr val="accent5"/>
                </a:solidFill>
                <a:latin typeface="Calibri" charset="0"/>
                <a:ea typeface="Calibri" charset="0"/>
                <a:cs typeface="Calibri" charset="0"/>
              </a:rPr>
              <a:t>polityki</a:t>
            </a:r>
            <a:r>
              <a:rPr lang="en-US" dirty="0">
                <a:solidFill>
                  <a:schemeClr val="accent5"/>
                </a:solidFill>
                <a:latin typeface="Calibri" charset="0"/>
                <a:ea typeface="Calibri" charset="0"/>
                <a:cs typeface="Calibri" charset="0"/>
              </a:rPr>
              <a:t> </a:t>
            </a:r>
            <a:r>
              <a:rPr lang="en-US" dirty="0" err="1">
                <a:solidFill>
                  <a:schemeClr val="accent5"/>
                </a:solidFill>
                <a:latin typeface="Calibri" charset="0"/>
                <a:ea typeface="Calibri" charset="0"/>
                <a:cs typeface="Calibri" charset="0"/>
              </a:rPr>
              <a:t>wewnętrznej</a:t>
            </a:r>
            <a:r>
              <a:rPr lang="en-US" dirty="0">
                <a:solidFill>
                  <a:schemeClr val="accent5"/>
                </a:solidFill>
                <a:latin typeface="Calibri" charset="0"/>
                <a:ea typeface="Calibri" charset="0"/>
                <a:cs typeface="Calibri" charset="0"/>
              </a:rPr>
              <a:t> w </a:t>
            </a:r>
            <a:r>
              <a:rPr lang="en-US" dirty="0" err="1">
                <a:solidFill>
                  <a:schemeClr val="accent5"/>
                </a:solidFill>
                <a:latin typeface="Calibri" charset="0"/>
                <a:ea typeface="Calibri" charset="0"/>
                <a:cs typeface="Calibri" charset="0"/>
              </a:rPr>
              <a:t>Polsce</a:t>
            </a:r>
            <a:r>
              <a:rPr lang="en-US" dirty="0">
                <a:solidFill>
                  <a:schemeClr val="accent5"/>
                </a:solidFill>
                <a:latin typeface="Calibri" charset="0"/>
                <a:ea typeface="Calibri" charset="0"/>
                <a:cs typeface="Calibri" charset="0"/>
              </a:rPr>
              <a:t>, </a:t>
            </a:r>
            <a:r>
              <a:rPr lang="en-US" dirty="0" err="1">
                <a:solidFill>
                  <a:schemeClr val="accent5"/>
                </a:solidFill>
                <a:latin typeface="Calibri" charset="0"/>
                <a:ea typeface="Calibri" charset="0"/>
                <a:cs typeface="Calibri" charset="0"/>
              </a:rPr>
              <a:t>czyli</a:t>
            </a:r>
            <a:r>
              <a:rPr lang="en-US" dirty="0">
                <a:solidFill>
                  <a:schemeClr val="accent5"/>
                </a:solidFill>
                <a:latin typeface="Calibri" charset="0"/>
                <a:ea typeface="Calibri" charset="0"/>
                <a:cs typeface="Calibri" charset="0"/>
              </a:rPr>
              <a:t> </a:t>
            </a:r>
            <a:r>
              <a:rPr lang="en-US" dirty="0" err="1">
                <a:solidFill>
                  <a:schemeClr val="accent5"/>
                </a:solidFill>
                <a:latin typeface="Calibri" charset="0"/>
                <a:ea typeface="Calibri" charset="0"/>
                <a:cs typeface="Calibri" charset="0"/>
              </a:rPr>
              <a:t>tak</a:t>
            </a:r>
            <a:r>
              <a:rPr lang="en-US" dirty="0">
                <a:solidFill>
                  <a:schemeClr val="accent5"/>
                </a:solidFill>
                <a:latin typeface="Calibri" charset="0"/>
                <a:ea typeface="Calibri" charset="0"/>
                <a:cs typeface="Calibri" charset="0"/>
              </a:rPr>
              <a:t> </a:t>
            </a:r>
            <a:r>
              <a:rPr lang="en-US" dirty="0" err="1">
                <a:solidFill>
                  <a:schemeClr val="accent5"/>
                </a:solidFill>
                <a:latin typeface="Calibri" charset="0"/>
                <a:ea typeface="Calibri" charset="0"/>
                <a:cs typeface="Calibri" charset="0"/>
              </a:rPr>
              <a:t>zwana</a:t>
            </a:r>
            <a:r>
              <a:rPr lang="en-US" dirty="0">
                <a:solidFill>
                  <a:schemeClr val="accent5"/>
                </a:solidFill>
                <a:latin typeface="Calibri" charset="0"/>
                <a:ea typeface="Calibri" charset="0"/>
                <a:cs typeface="Calibri" charset="0"/>
              </a:rPr>
              <a:t> </a:t>
            </a:r>
            <a:r>
              <a:rPr lang="en-US" i="1" dirty="0" err="1">
                <a:solidFill>
                  <a:schemeClr val="accent5"/>
                </a:solidFill>
                <a:latin typeface="Calibri" charset="0"/>
                <a:ea typeface="Calibri" charset="0"/>
                <a:cs typeface="Calibri" charset="0"/>
              </a:rPr>
              <a:t>odwilż</a:t>
            </a:r>
            <a:r>
              <a:rPr lang="en-US" i="1" dirty="0">
                <a:solidFill>
                  <a:schemeClr val="accent5"/>
                </a:solidFill>
                <a:latin typeface="Calibri" charset="0"/>
                <a:ea typeface="Calibri" charset="0"/>
                <a:cs typeface="Calibri" charset="0"/>
              </a:rPr>
              <a:t> </a:t>
            </a:r>
            <a:r>
              <a:rPr lang="en-US" i="1" dirty="0" err="1">
                <a:solidFill>
                  <a:schemeClr val="accent5"/>
                </a:solidFill>
                <a:latin typeface="Calibri" charset="0"/>
                <a:ea typeface="Calibri" charset="0"/>
                <a:cs typeface="Calibri" charset="0"/>
              </a:rPr>
              <a:t>październikowa</a:t>
            </a:r>
            <a:r>
              <a:rPr lang="en-US" i="1" dirty="0">
                <a:solidFill>
                  <a:schemeClr val="accent5"/>
                </a:solidFill>
                <a:latin typeface="Calibri" charset="0"/>
                <a:ea typeface="Calibri" charset="0"/>
                <a:cs typeface="Calibri" charset="0"/>
              </a:rPr>
              <a:t>.</a:t>
            </a:r>
            <a:endParaRPr lang="en-GB" i="1" dirty="0">
              <a:solidFill>
                <a:schemeClr val="accent5"/>
              </a:solidFill>
              <a:latin typeface="Calibri" charset="0"/>
              <a:ea typeface="Calibri" charset="0"/>
              <a:cs typeface="Calibri" charset="0"/>
            </a:endParaRPr>
          </a:p>
        </p:txBody>
      </p:sp>
    </p:spTree>
    <p:extLst>
      <p:ext uri="{BB962C8B-B14F-4D97-AF65-F5344CB8AC3E}">
        <p14:creationId xmlns:p14="http://schemas.microsoft.com/office/powerpoint/2010/main" val="21391444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2916" y="514155"/>
            <a:ext cx="6792430" cy="564900"/>
          </a:xfrm>
        </p:spPr>
        <p:txBody>
          <a:bodyPr/>
          <a:lstStyle/>
          <a:p>
            <a:pPr algn="r"/>
            <a:r>
              <a:rPr lang="pl-PL" sz="2800" dirty="0"/>
              <a:t>Strajk robotników w Poznaniu 1956 r.</a:t>
            </a:r>
          </a:p>
        </p:txBody>
      </p:sp>
      <p:sp>
        <p:nvSpPr>
          <p:cNvPr id="5" name="Text Placeholder 4"/>
          <p:cNvSpPr>
            <a:spLocks noGrp="1"/>
          </p:cNvSpPr>
          <p:nvPr>
            <p:ph type="body" idx="1"/>
          </p:nvPr>
        </p:nvSpPr>
        <p:spPr>
          <a:xfrm>
            <a:off x="3335243" y="1357747"/>
            <a:ext cx="5490103" cy="2384909"/>
          </a:xfrm>
        </p:spPr>
        <p:txBody>
          <a:bodyPr/>
          <a:lstStyle/>
          <a:p>
            <a:pPr marL="114300" indent="0" algn="just">
              <a:lnSpc>
                <a:spcPct val="150000"/>
              </a:lnSpc>
              <a:buNone/>
            </a:pPr>
            <a:r>
              <a:rPr lang="en-US" dirty="0" err="1"/>
              <a:t>Pierwszy</a:t>
            </a:r>
            <a:r>
              <a:rPr lang="en-US" dirty="0"/>
              <a:t> w PRL </a:t>
            </a:r>
            <a:r>
              <a:rPr lang="en-US" dirty="0" err="1"/>
              <a:t>strajk</a:t>
            </a:r>
            <a:r>
              <a:rPr lang="en-US" dirty="0"/>
              <a:t> </a:t>
            </a:r>
            <a:r>
              <a:rPr lang="en-US" dirty="0" err="1"/>
              <a:t>generalny</a:t>
            </a:r>
            <a:r>
              <a:rPr lang="en-US" dirty="0"/>
              <a:t> </a:t>
            </a:r>
            <a:r>
              <a:rPr lang="en-US" dirty="0" err="1"/>
              <a:t>i</a:t>
            </a:r>
            <a:r>
              <a:rPr lang="en-US" dirty="0"/>
              <a:t> </a:t>
            </a:r>
            <a:r>
              <a:rPr lang="en-US" dirty="0" err="1"/>
              <a:t>demonstracje</a:t>
            </a:r>
            <a:r>
              <a:rPr lang="en-US" dirty="0"/>
              <a:t> </a:t>
            </a:r>
            <a:r>
              <a:rPr lang="en-US" dirty="0" err="1"/>
              <a:t>uliczne</a:t>
            </a:r>
            <a:r>
              <a:rPr lang="en-US" dirty="0"/>
              <a:t>, </a:t>
            </a:r>
            <a:r>
              <a:rPr lang="en-US" dirty="0" err="1"/>
              <a:t>które</a:t>
            </a:r>
            <a:r>
              <a:rPr lang="en-US" dirty="0"/>
              <a:t> </a:t>
            </a:r>
            <a:r>
              <a:rPr lang="en-US" dirty="0" err="1"/>
              <a:t>miały</a:t>
            </a:r>
            <a:r>
              <a:rPr lang="en-US" dirty="0"/>
              <a:t> </a:t>
            </a:r>
            <a:r>
              <a:rPr lang="en-US" dirty="0" err="1"/>
              <a:t>miejsce</a:t>
            </a:r>
            <a:r>
              <a:rPr lang="en-US" dirty="0"/>
              <a:t> w </a:t>
            </a:r>
            <a:r>
              <a:rPr lang="en-US" dirty="0" err="1"/>
              <a:t>końcu</a:t>
            </a:r>
            <a:r>
              <a:rPr lang="en-US" dirty="0"/>
              <a:t> </a:t>
            </a:r>
            <a:r>
              <a:rPr lang="en-US" dirty="0" err="1"/>
              <a:t>czerwca</a:t>
            </a:r>
            <a:r>
              <a:rPr lang="en-US" dirty="0"/>
              <a:t> 1956          w </a:t>
            </a:r>
            <a:r>
              <a:rPr lang="en-US" dirty="0" err="1"/>
              <a:t>Poznaniu</a:t>
            </a:r>
            <a:r>
              <a:rPr lang="en-US" dirty="0"/>
              <a:t>. </a:t>
            </a:r>
            <a:r>
              <a:rPr lang="en-US" dirty="0" err="1"/>
              <a:t>Protesty</a:t>
            </a:r>
            <a:r>
              <a:rPr lang="en-US" dirty="0"/>
              <a:t> </a:t>
            </a:r>
            <a:r>
              <a:rPr lang="en-US" dirty="0" err="1"/>
              <a:t>zostały</a:t>
            </a:r>
            <a:r>
              <a:rPr lang="en-US" dirty="0"/>
              <a:t> </a:t>
            </a:r>
            <a:r>
              <a:rPr lang="en-US" dirty="0" err="1"/>
              <a:t>krwawo</a:t>
            </a:r>
            <a:r>
              <a:rPr lang="en-US" dirty="0"/>
              <a:t> </a:t>
            </a:r>
            <a:r>
              <a:rPr lang="en-US" dirty="0" err="1"/>
              <a:t>stłumione</a:t>
            </a:r>
            <a:r>
              <a:rPr lang="en-US" dirty="0"/>
              <a:t> </a:t>
            </a:r>
            <a:r>
              <a:rPr lang="en-US" dirty="0" err="1"/>
              <a:t>przez</a:t>
            </a:r>
            <a:r>
              <a:rPr lang="en-US" dirty="0"/>
              <a:t> </a:t>
            </a:r>
            <a:r>
              <a:rPr lang="en-US" dirty="0" err="1"/>
              <a:t>wojsko</a:t>
            </a:r>
            <a:r>
              <a:rPr lang="en-US" dirty="0"/>
              <a:t> </a:t>
            </a:r>
            <a:r>
              <a:rPr lang="en-US" dirty="0" err="1"/>
              <a:t>i</a:t>
            </a:r>
            <a:r>
              <a:rPr lang="en-US" dirty="0"/>
              <a:t> </a:t>
            </a:r>
            <a:r>
              <a:rPr lang="en-US" dirty="0" err="1"/>
              <a:t>milicję</a:t>
            </a:r>
            <a:r>
              <a:rPr lang="en-US" dirty="0"/>
              <a:t>, a </a:t>
            </a:r>
            <a:r>
              <a:rPr lang="en-US" dirty="0" err="1"/>
              <a:t>samo</a:t>
            </a:r>
            <a:r>
              <a:rPr lang="en-US" dirty="0"/>
              <a:t> </a:t>
            </a:r>
            <a:r>
              <a:rPr lang="en-US" dirty="0" err="1"/>
              <a:t>wydarzenie</a:t>
            </a:r>
            <a:r>
              <a:rPr lang="en-US" dirty="0"/>
              <a:t> </a:t>
            </a:r>
            <a:r>
              <a:rPr lang="en-US" dirty="0" err="1"/>
              <a:t>było</a:t>
            </a:r>
            <a:r>
              <a:rPr lang="en-US" dirty="0"/>
              <a:t> </a:t>
            </a:r>
            <a:r>
              <a:rPr lang="en-US" dirty="0" err="1"/>
              <a:t>przez</a:t>
            </a:r>
            <a:r>
              <a:rPr lang="en-US" dirty="0"/>
              <a:t> </a:t>
            </a:r>
            <a:r>
              <a:rPr lang="en-US" dirty="0" err="1"/>
              <a:t>propagandę</a:t>
            </a:r>
            <a:r>
              <a:rPr lang="en-US" dirty="0"/>
              <a:t> PRL </a:t>
            </a:r>
            <a:r>
              <a:rPr lang="en-US" dirty="0" err="1"/>
              <a:t>bagatelizowane</a:t>
            </a:r>
            <a:r>
              <a:rPr lang="en-US" dirty="0"/>
              <a:t> </a:t>
            </a:r>
            <a:r>
              <a:rPr lang="en-US" dirty="0" err="1"/>
              <a:t>jako</a:t>
            </a:r>
            <a:r>
              <a:rPr lang="en-US" dirty="0"/>
              <a:t> „</a:t>
            </a:r>
            <a:r>
              <a:rPr lang="en-US" dirty="0" err="1"/>
              <a:t>wypadki</a:t>
            </a:r>
            <a:r>
              <a:rPr lang="en-US" dirty="0"/>
              <a:t> </a:t>
            </a:r>
            <a:r>
              <a:rPr lang="en-US" dirty="0" err="1"/>
              <a:t>czerwcowe</a:t>
            </a:r>
            <a:r>
              <a:rPr lang="en-US" dirty="0"/>
              <a:t>” </a:t>
            </a:r>
            <a:r>
              <a:rPr lang="en-US" dirty="0" err="1"/>
              <a:t>lub</a:t>
            </a:r>
            <a:r>
              <a:rPr lang="en-US" dirty="0"/>
              <a:t> </a:t>
            </a:r>
            <a:r>
              <a:rPr lang="en-US" dirty="0" err="1"/>
              <a:t>przemilczane</a:t>
            </a:r>
            <a:r>
              <a:rPr lang="en-US" dirty="0"/>
              <a:t>.</a:t>
            </a:r>
            <a:endParaRPr lang="pl-PL" dirty="0"/>
          </a:p>
        </p:txBody>
      </p:sp>
      <p:pic>
        <p:nvPicPr>
          <p:cNvPr id="17410" name="Picture 2" descr="zerwiec'56 we wspomnieniach poznaniaków - Radio Poznań"/>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4" y="1511079"/>
            <a:ext cx="3351117" cy="2510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35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959792" y="468400"/>
            <a:ext cx="6026728" cy="4145164"/>
          </a:xfrm>
        </p:spPr>
        <p:txBody>
          <a:bodyPr/>
          <a:lstStyle/>
          <a:p>
            <a:pPr algn="l">
              <a:lnSpc>
                <a:spcPct val="150000"/>
              </a:lnSpc>
            </a:pPr>
            <a:r>
              <a:rPr lang="en-US" dirty="0" err="1"/>
              <a:t>Był</a:t>
            </a:r>
            <a:r>
              <a:rPr lang="en-US" dirty="0"/>
              <a:t> </a:t>
            </a:r>
            <a:r>
              <a:rPr lang="en-US" dirty="0" err="1"/>
              <a:t>kilkakrotnie</a:t>
            </a:r>
            <a:r>
              <a:rPr lang="en-US" dirty="0"/>
              <a:t> </a:t>
            </a:r>
            <a:r>
              <a:rPr lang="en-US" dirty="0" err="1"/>
              <a:t>nominowany</a:t>
            </a:r>
            <a:r>
              <a:rPr lang="en-US" dirty="0"/>
              <a:t> do </a:t>
            </a:r>
            <a:r>
              <a:rPr lang="en-US" dirty="0" err="1"/>
              <a:t>Nagrody</a:t>
            </a:r>
            <a:r>
              <a:rPr lang="en-US" dirty="0"/>
              <a:t> </a:t>
            </a:r>
            <a:r>
              <a:rPr lang="en-US" dirty="0" err="1"/>
              <a:t>Nobla</a:t>
            </a:r>
            <a:r>
              <a:rPr lang="en-US" dirty="0"/>
              <a:t>.</a:t>
            </a:r>
          </a:p>
          <a:p>
            <a:pPr algn="l">
              <a:lnSpc>
                <a:spcPct val="150000"/>
              </a:lnSpc>
            </a:pPr>
            <a:r>
              <a:rPr lang="en-US" dirty="0" err="1"/>
              <a:t>Był</a:t>
            </a:r>
            <a:r>
              <a:rPr lang="en-US" dirty="0"/>
              <a:t> </a:t>
            </a:r>
            <a:r>
              <a:rPr lang="en-US" dirty="0" err="1"/>
              <a:t>niezłomnym</a:t>
            </a:r>
            <a:r>
              <a:rPr lang="en-US" dirty="0"/>
              <a:t> </a:t>
            </a:r>
            <a:r>
              <a:rPr lang="en-US" dirty="0" err="1"/>
              <a:t>wojownikiem</a:t>
            </a:r>
            <a:r>
              <a:rPr lang="en-US" dirty="0"/>
              <a:t> </a:t>
            </a:r>
            <a:r>
              <a:rPr lang="en-US" dirty="0" err="1"/>
              <a:t>i</a:t>
            </a:r>
            <a:r>
              <a:rPr lang="en-US" dirty="0"/>
              <a:t>  </a:t>
            </a:r>
            <a:r>
              <a:rPr lang="en-US" dirty="0" err="1"/>
              <a:t>jednym</a:t>
            </a:r>
            <a:r>
              <a:rPr lang="en-US" dirty="0"/>
              <a:t> z </a:t>
            </a:r>
            <a:r>
              <a:rPr lang="en-US" dirty="0" err="1"/>
              <a:t>największych</a:t>
            </a:r>
            <a:r>
              <a:rPr lang="en-US" dirty="0"/>
              <a:t> </a:t>
            </a:r>
            <a:r>
              <a:rPr lang="en-US" dirty="0" err="1"/>
              <a:t>bohaterów</a:t>
            </a:r>
            <a:r>
              <a:rPr lang="en-US" dirty="0"/>
              <a:t> </a:t>
            </a:r>
            <a:r>
              <a:rPr lang="en-US" dirty="0" err="1"/>
              <a:t>walki</a:t>
            </a:r>
            <a:r>
              <a:rPr lang="en-US" dirty="0"/>
              <a:t> o </a:t>
            </a:r>
            <a:r>
              <a:rPr lang="en-US" dirty="0" err="1"/>
              <a:t>wolność</a:t>
            </a:r>
            <a:r>
              <a:rPr lang="en-US" dirty="0"/>
              <a:t> </a:t>
            </a:r>
            <a:r>
              <a:rPr lang="en-US" dirty="0" err="1"/>
              <a:t>Polski</a:t>
            </a:r>
            <a:r>
              <a:rPr lang="en-US" dirty="0"/>
              <a:t> </a:t>
            </a:r>
            <a:r>
              <a:rPr lang="en-US" dirty="0" err="1"/>
              <a:t>i</a:t>
            </a:r>
            <a:r>
              <a:rPr lang="en-US" dirty="0"/>
              <a:t> </a:t>
            </a:r>
            <a:r>
              <a:rPr lang="en-US" dirty="0" err="1"/>
              <a:t>wygrał</a:t>
            </a:r>
            <a:r>
              <a:rPr lang="en-US" dirty="0"/>
              <a:t> bez </a:t>
            </a:r>
            <a:r>
              <a:rPr lang="en-US" dirty="0" err="1"/>
              <a:t>używania</a:t>
            </a:r>
            <a:r>
              <a:rPr lang="en-US" dirty="0"/>
              <a:t> </a:t>
            </a:r>
            <a:r>
              <a:rPr lang="en-US" dirty="0" err="1"/>
              <a:t>przemocy</a:t>
            </a:r>
            <a:r>
              <a:rPr lang="en-US" dirty="0"/>
              <a:t> </a:t>
            </a:r>
            <a:r>
              <a:rPr lang="en-US" dirty="0" err="1"/>
              <a:t>i</a:t>
            </a:r>
            <a:r>
              <a:rPr lang="en-US" dirty="0"/>
              <a:t> </a:t>
            </a:r>
            <a:r>
              <a:rPr lang="en-US" dirty="0" err="1"/>
              <a:t>konwencjonalnej</a:t>
            </a:r>
            <a:r>
              <a:rPr lang="en-US" dirty="0"/>
              <a:t> </a:t>
            </a:r>
            <a:r>
              <a:rPr lang="en-US" dirty="0" err="1"/>
              <a:t>broni</a:t>
            </a:r>
            <a:r>
              <a:rPr lang="en-US" dirty="0"/>
              <a:t>.</a:t>
            </a:r>
          </a:p>
          <a:p>
            <a:pPr algn="l">
              <a:lnSpc>
                <a:spcPct val="150000"/>
              </a:lnSpc>
            </a:pPr>
            <a:r>
              <a:rPr lang="en-US" dirty="0" err="1"/>
              <a:t>Specjalnie</a:t>
            </a:r>
            <a:r>
              <a:rPr lang="en-US" dirty="0"/>
              <a:t> </a:t>
            </a:r>
            <a:r>
              <a:rPr lang="en-US" dirty="0" err="1"/>
              <a:t>dla</a:t>
            </a:r>
            <a:r>
              <a:rPr lang="en-US" dirty="0"/>
              <a:t> </a:t>
            </a:r>
            <a:r>
              <a:rPr lang="en-US" dirty="0" err="1"/>
              <a:t>niego</a:t>
            </a:r>
            <a:r>
              <a:rPr lang="en-US" dirty="0"/>
              <a:t> </a:t>
            </a:r>
            <a:r>
              <a:rPr lang="en-US" dirty="0" err="1"/>
              <a:t>występowali</a:t>
            </a:r>
            <a:r>
              <a:rPr lang="en-US" dirty="0"/>
              <a:t> </a:t>
            </a:r>
            <a:r>
              <a:rPr lang="en-US" dirty="0" err="1"/>
              <a:t>za</a:t>
            </a:r>
            <a:r>
              <a:rPr lang="en-US" dirty="0"/>
              <a:t> </a:t>
            </a:r>
            <a:r>
              <a:rPr lang="en-US" dirty="0" err="1"/>
              <a:t>darmo</a:t>
            </a:r>
            <a:r>
              <a:rPr lang="en-US" dirty="0"/>
              <a:t> </a:t>
            </a:r>
            <a:r>
              <a:rPr lang="en-US" dirty="0" err="1"/>
              <a:t>najwięksi</a:t>
            </a:r>
            <a:r>
              <a:rPr lang="en-US" dirty="0"/>
              <a:t> </a:t>
            </a:r>
            <a:r>
              <a:rPr lang="en-US" dirty="0" err="1"/>
              <a:t>artyści</a:t>
            </a:r>
            <a:r>
              <a:rPr lang="en-US" dirty="0"/>
              <a:t> z </a:t>
            </a:r>
            <a:r>
              <a:rPr lang="en-US" dirty="0" err="1"/>
              <a:t>całego</a:t>
            </a:r>
            <a:r>
              <a:rPr lang="en-US" dirty="0"/>
              <a:t> </a:t>
            </a:r>
            <a:r>
              <a:rPr lang="en-US" dirty="0" err="1"/>
              <a:t>świata</a:t>
            </a:r>
            <a:r>
              <a:rPr lang="en-US" dirty="0"/>
              <a:t>.</a:t>
            </a:r>
          </a:p>
          <a:p>
            <a:pPr algn="l">
              <a:lnSpc>
                <a:spcPct val="150000"/>
              </a:lnSpc>
            </a:pPr>
            <a:r>
              <a:rPr lang="en-US" dirty="0" err="1"/>
              <a:t>Zawsze</a:t>
            </a:r>
            <a:r>
              <a:rPr lang="en-US" dirty="0"/>
              <a:t> </a:t>
            </a:r>
            <a:r>
              <a:rPr lang="en-US" dirty="0" err="1"/>
              <a:t>mówił</a:t>
            </a:r>
            <a:r>
              <a:rPr lang="en-US" dirty="0"/>
              <a:t> </a:t>
            </a:r>
            <a:r>
              <a:rPr lang="en-US" dirty="0" err="1"/>
              <a:t>prawdę</a:t>
            </a:r>
            <a:r>
              <a:rPr lang="en-US" dirty="0"/>
              <a:t>, </a:t>
            </a:r>
            <a:r>
              <a:rPr lang="en-US" dirty="0" err="1"/>
              <a:t>czasem</a:t>
            </a:r>
            <a:r>
              <a:rPr lang="en-US" dirty="0"/>
              <a:t> </a:t>
            </a:r>
            <a:r>
              <a:rPr lang="en-US" dirty="0" err="1"/>
              <a:t>trudną</a:t>
            </a:r>
            <a:r>
              <a:rPr lang="en-US" dirty="0"/>
              <a:t> a </a:t>
            </a:r>
            <a:r>
              <a:rPr lang="en-US" dirty="0" err="1"/>
              <a:t>i</a:t>
            </a:r>
            <a:r>
              <a:rPr lang="en-US" dirty="0"/>
              <a:t> </a:t>
            </a:r>
            <a:r>
              <a:rPr lang="en-US" dirty="0" err="1"/>
              <a:t>tak</a:t>
            </a:r>
            <a:r>
              <a:rPr lang="en-US" dirty="0"/>
              <a:t> </a:t>
            </a:r>
            <a:r>
              <a:rPr lang="en-US" dirty="0" err="1"/>
              <a:t>był</a:t>
            </a:r>
            <a:r>
              <a:rPr lang="en-US" dirty="0"/>
              <a:t> </a:t>
            </a:r>
            <a:r>
              <a:rPr lang="en-US" dirty="0" err="1"/>
              <a:t>najbardziej</a:t>
            </a:r>
            <a:r>
              <a:rPr lang="en-US" dirty="0"/>
              <a:t> </a:t>
            </a:r>
            <a:r>
              <a:rPr lang="en-US" dirty="0" err="1"/>
              <a:t>lubianym</a:t>
            </a:r>
            <a:r>
              <a:rPr lang="en-US" dirty="0"/>
              <a:t> </a:t>
            </a:r>
            <a:r>
              <a:rPr lang="en-US" dirty="0" err="1"/>
              <a:t>człowiekiem</a:t>
            </a:r>
            <a:r>
              <a:rPr lang="en-US" dirty="0"/>
              <a:t> </a:t>
            </a:r>
            <a:r>
              <a:rPr lang="en-US" dirty="0" err="1"/>
              <a:t>swoich</a:t>
            </a:r>
            <a:r>
              <a:rPr lang="en-US" dirty="0"/>
              <a:t> </a:t>
            </a:r>
            <a:r>
              <a:rPr lang="en-US" dirty="0" err="1"/>
              <a:t>czasów</a:t>
            </a:r>
            <a:r>
              <a:rPr lang="en-US" dirty="0"/>
              <a:t>.</a:t>
            </a:r>
          </a:p>
          <a:p>
            <a:pPr algn="l">
              <a:lnSpc>
                <a:spcPct val="150000"/>
              </a:lnSpc>
            </a:pPr>
            <a:r>
              <a:rPr lang="en-US" dirty="0" err="1"/>
              <a:t>Był</a:t>
            </a:r>
            <a:r>
              <a:rPr lang="en-US" dirty="0"/>
              <a:t> </a:t>
            </a:r>
            <a:r>
              <a:rPr lang="en-US" dirty="0" err="1"/>
              <a:t>Polakiem</a:t>
            </a:r>
            <a:r>
              <a:rPr lang="en-US" dirty="0"/>
              <a:t>.</a:t>
            </a:r>
          </a:p>
          <a:p>
            <a:pPr>
              <a:lnSpc>
                <a:spcPct val="150000"/>
              </a:lnSpc>
            </a:pPr>
            <a:endParaRPr lang="pl-PL" dirty="0"/>
          </a:p>
        </p:txBody>
      </p:sp>
      <p:pic>
        <p:nvPicPr>
          <p:cNvPr id="2050" name="Picture 2" descr="arol Wojtyla, the future Pope John Paul II, shaves during a camping trip  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5019"/>
            <a:ext cx="2959792" cy="37684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418" y="4478542"/>
            <a:ext cx="2657582" cy="664958"/>
          </a:xfrm>
          <a:prstGeom prst="rect">
            <a:avLst/>
          </a:prstGeom>
        </p:spPr>
      </p:pic>
    </p:spTree>
    <p:extLst>
      <p:ext uri="{BB962C8B-B14F-4D97-AF65-F5344CB8AC3E}">
        <p14:creationId xmlns:p14="http://schemas.microsoft.com/office/powerpoint/2010/main" val="6274495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rzec 68 | dzieje.pl - Historia Pols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674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3989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05784" y="638845"/>
            <a:ext cx="5594871" cy="564900"/>
          </a:xfrm>
        </p:spPr>
        <p:txBody>
          <a:bodyPr/>
          <a:lstStyle/>
          <a:p>
            <a:r>
              <a:rPr lang="pl-PL"/>
              <a:t>Strajki studentów 1968 r.</a:t>
            </a:r>
            <a:endParaRPr lang="pl-PL" dirty="0"/>
          </a:p>
        </p:txBody>
      </p:sp>
      <p:sp>
        <p:nvSpPr>
          <p:cNvPr id="5" name="Text Placeholder 4"/>
          <p:cNvSpPr>
            <a:spLocks noGrp="1"/>
          </p:cNvSpPr>
          <p:nvPr>
            <p:ph type="body" idx="1"/>
          </p:nvPr>
        </p:nvSpPr>
        <p:spPr>
          <a:xfrm>
            <a:off x="3311237" y="1189890"/>
            <a:ext cx="5389418" cy="3719135"/>
          </a:xfrm>
        </p:spPr>
        <p:txBody>
          <a:bodyPr/>
          <a:lstStyle/>
          <a:p>
            <a:pPr algn="just">
              <a:lnSpc>
                <a:spcPct val="150000"/>
              </a:lnSpc>
            </a:pPr>
            <a:r>
              <a:rPr lang="en-US" sz="1400" dirty="0"/>
              <a:t>8 </a:t>
            </a:r>
            <a:r>
              <a:rPr lang="en-US" sz="1400" dirty="0" err="1"/>
              <a:t>marca</a:t>
            </a:r>
            <a:r>
              <a:rPr lang="en-US" sz="1400" dirty="0"/>
              <a:t> 1968 r. </a:t>
            </a:r>
            <a:r>
              <a:rPr lang="en-US" sz="1400" dirty="0" err="1"/>
              <a:t>na</a:t>
            </a:r>
            <a:r>
              <a:rPr lang="en-US" sz="1400" dirty="0"/>
              <a:t> </a:t>
            </a:r>
            <a:r>
              <a:rPr lang="en-US" sz="1400" dirty="0" err="1"/>
              <a:t>dziedzińcu</a:t>
            </a:r>
            <a:r>
              <a:rPr lang="en-US" sz="1400" dirty="0"/>
              <a:t> </a:t>
            </a:r>
            <a:r>
              <a:rPr lang="en-US" sz="1400" dirty="0" err="1"/>
              <a:t>Uniwersytetu</a:t>
            </a:r>
            <a:r>
              <a:rPr lang="en-US" sz="1400" dirty="0"/>
              <a:t> </a:t>
            </a:r>
            <a:r>
              <a:rPr lang="en-US" sz="1400" dirty="0" err="1"/>
              <a:t>Warszawskiego</a:t>
            </a:r>
            <a:r>
              <a:rPr lang="en-US" sz="1400" dirty="0"/>
              <a:t> </a:t>
            </a:r>
            <a:r>
              <a:rPr lang="en-US" sz="1400" dirty="0" err="1"/>
              <a:t>odbył</a:t>
            </a:r>
            <a:r>
              <a:rPr lang="en-US" sz="1400" dirty="0"/>
              <a:t> </a:t>
            </a:r>
            <a:r>
              <a:rPr lang="en-US" sz="1400" dirty="0" err="1"/>
              <a:t>się</a:t>
            </a:r>
            <a:r>
              <a:rPr lang="en-US" sz="1400" dirty="0"/>
              <a:t> </a:t>
            </a:r>
            <a:r>
              <a:rPr lang="en-US" sz="1400" dirty="0" err="1"/>
              <a:t>wiec</a:t>
            </a:r>
            <a:r>
              <a:rPr lang="en-US" sz="1400" dirty="0"/>
              <a:t> </a:t>
            </a:r>
            <a:r>
              <a:rPr lang="en-US" sz="1400" dirty="0" err="1"/>
              <a:t>protestacyjny</a:t>
            </a:r>
            <a:r>
              <a:rPr lang="en-US" sz="1400" dirty="0"/>
              <a:t> w </a:t>
            </a:r>
            <a:r>
              <a:rPr lang="en-US" sz="1400" dirty="0" err="1"/>
              <a:t>związku</a:t>
            </a:r>
            <a:r>
              <a:rPr lang="en-US" sz="1400" dirty="0"/>
              <a:t> </a:t>
            </a:r>
            <a:r>
              <a:rPr lang="en-US" sz="1400" dirty="0" err="1"/>
              <a:t>ze</a:t>
            </a:r>
            <a:r>
              <a:rPr lang="en-US" sz="1400" dirty="0"/>
              <a:t> </a:t>
            </a:r>
            <a:r>
              <a:rPr lang="en-US" sz="1400" dirty="0" err="1"/>
              <a:t>zdjęciem</a:t>
            </a:r>
            <a:r>
              <a:rPr lang="en-US" sz="1400" dirty="0"/>
              <a:t> </a:t>
            </a:r>
            <a:r>
              <a:rPr lang="en-US" sz="1400" dirty="0" err="1"/>
              <a:t>przez</a:t>
            </a:r>
            <a:r>
              <a:rPr lang="en-US" sz="1400" dirty="0"/>
              <a:t> </a:t>
            </a:r>
            <a:r>
              <a:rPr lang="en-US" sz="1400" dirty="0" err="1"/>
              <a:t>władze</a:t>
            </a:r>
            <a:r>
              <a:rPr lang="en-US" sz="1400" dirty="0"/>
              <a:t> </a:t>
            </a:r>
            <a:r>
              <a:rPr lang="en-US" sz="1400" dirty="0" err="1"/>
              <a:t>komunistyczne</a:t>
            </a:r>
            <a:r>
              <a:rPr lang="en-US" sz="1400" dirty="0"/>
              <a:t> </a:t>
            </a:r>
            <a:r>
              <a:rPr lang="en-US" sz="1400" dirty="0" err="1"/>
              <a:t>wystawianych</a:t>
            </a:r>
            <a:r>
              <a:rPr lang="en-US" sz="1400" dirty="0"/>
              <a:t> w </a:t>
            </a:r>
            <a:r>
              <a:rPr lang="en-US" sz="1400" dirty="0" err="1"/>
              <a:t>Teatrze</a:t>
            </a:r>
            <a:r>
              <a:rPr lang="en-US" sz="1400" dirty="0"/>
              <a:t> </a:t>
            </a:r>
            <a:r>
              <a:rPr lang="en-US" sz="1400" dirty="0" err="1"/>
              <a:t>Narodowym</a:t>
            </a:r>
            <a:r>
              <a:rPr lang="en-US" sz="1400" dirty="0"/>
              <a:t> „</a:t>
            </a:r>
            <a:r>
              <a:rPr lang="en-US" sz="1400" dirty="0" err="1"/>
              <a:t>Dziadów</a:t>
            </a:r>
            <a:r>
              <a:rPr lang="en-US" sz="1400" dirty="0"/>
              <a:t>” </a:t>
            </a:r>
            <a:r>
              <a:rPr lang="en-US" sz="1400" dirty="0" err="1"/>
              <a:t>oraz</a:t>
            </a:r>
            <a:r>
              <a:rPr lang="en-US" sz="1400" dirty="0"/>
              <a:t> </a:t>
            </a:r>
            <a:r>
              <a:rPr lang="en-US" sz="1400" dirty="0" err="1"/>
              <a:t>relegowaniem</a:t>
            </a:r>
            <a:r>
              <a:rPr lang="en-US" sz="1400" dirty="0"/>
              <a:t> z </a:t>
            </a:r>
            <a:r>
              <a:rPr lang="en-US" sz="1400" dirty="0" err="1"/>
              <a:t>uczelni</a:t>
            </a:r>
            <a:r>
              <a:rPr lang="en-US" sz="1400" dirty="0"/>
              <a:t> </a:t>
            </a:r>
            <a:r>
              <a:rPr lang="en-US" sz="1400" dirty="0" err="1"/>
              <a:t>Adama</a:t>
            </a:r>
            <a:r>
              <a:rPr lang="en-US" sz="1400" dirty="0"/>
              <a:t> </a:t>
            </a:r>
            <a:r>
              <a:rPr lang="en-US" sz="1400" dirty="0" err="1"/>
              <a:t>Michnika</a:t>
            </a:r>
            <a:r>
              <a:rPr lang="en-US" sz="1400" dirty="0"/>
              <a:t> </a:t>
            </a:r>
            <a:r>
              <a:rPr lang="en-US" sz="1400" dirty="0" err="1"/>
              <a:t>i</a:t>
            </a:r>
            <a:r>
              <a:rPr lang="en-US" sz="1400" dirty="0"/>
              <a:t> </a:t>
            </a:r>
            <a:r>
              <a:rPr lang="en-US" sz="1400" dirty="0" err="1"/>
              <a:t>Henryka</a:t>
            </a:r>
            <a:r>
              <a:rPr lang="en-US" sz="1400" dirty="0"/>
              <a:t> </a:t>
            </a:r>
            <a:r>
              <a:rPr lang="en-US" sz="1400" dirty="0" err="1"/>
              <a:t>Szlajfera</a:t>
            </a:r>
            <a:r>
              <a:rPr lang="en-US" sz="1400" dirty="0"/>
              <a:t>. </a:t>
            </a:r>
          </a:p>
          <a:p>
            <a:pPr algn="just">
              <a:lnSpc>
                <a:spcPct val="150000"/>
              </a:lnSpc>
            </a:pPr>
            <a:r>
              <a:rPr lang="en-US" sz="1400" dirty="0" err="1"/>
              <a:t>Został</a:t>
            </a:r>
            <a:r>
              <a:rPr lang="en-US" sz="1400" dirty="0"/>
              <a:t> on </a:t>
            </a:r>
            <a:r>
              <a:rPr lang="en-US" sz="1400" dirty="0" err="1"/>
              <a:t>brutalnie</a:t>
            </a:r>
            <a:r>
              <a:rPr lang="en-US" sz="1400" dirty="0"/>
              <a:t> </a:t>
            </a:r>
            <a:r>
              <a:rPr lang="en-US" sz="1400" dirty="0" err="1"/>
              <a:t>zaatakowany</a:t>
            </a:r>
            <a:r>
              <a:rPr lang="en-US" sz="1400" dirty="0"/>
              <a:t> </a:t>
            </a:r>
            <a:r>
              <a:rPr lang="en-US" sz="1400" dirty="0" err="1"/>
              <a:t>przez</a:t>
            </a:r>
            <a:r>
              <a:rPr lang="en-US" sz="1400" dirty="0"/>
              <a:t> </a:t>
            </a:r>
            <a:r>
              <a:rPr lang="en-US" sz="1400" dirty="0" err="1"/>
              <a:t>oddziały</a:t>
            </a:r>
            <a:r>
              <a:rPr lang="en-US" sz="1400" dirty="0"/>
              <a:t> </a:t>
            </a:r>
            <a:r>
              <a:rPr lang="en-US" sz="1400" dirty="0" err="1"/>
              <a:t>milicji</a:t>
            </a:r>
            <a:r>
              <a:rPr lang="en-US" sz="1400" dirty="0"/>
              <a:t> </a:t>
            </a:r>
            <a:r>
              <a:rPr lang="en-US" sz="1400" dirty="0" err="1"/>
              <a:t>oraz</a:t>
            </a:r>
            <a:r>
              <a:rPr lang="en-US" sz="1400" dirty="0"/>
              <a:t> „</a:t>
            </a:r>
            <a:r>
              <a:rPr lang="en-US" sz="1400" dirty="0" err="1"/>
              <a:t>aktyw</a:t>
            </a:r>
            <a:r>
              <a:rPr lang="en-US" sz="1400" dirty="0"/>
              <a:t> </a:t>
            </a:r>
            <a:r>
              <a:rPr lang="en-US" sz="1400" dirty="0" err="1"/>
              <a:t>robotniczy</a:t>
            </a:r>
            <a:r>
              <a:rPr lang="en-US" sz="1400" dirty="0"/>
              <a:t>”. </a:t>
            </a:r>
          </a:p>
          <a:p>
            <a:pPr algn="just">
              <a:lnSpc>
                <a:spcPct val="150000"/>
              </a:lnSpc>
            </a:pPr>
            <a:r>
              <a:rPr lang="en-US" sz="1400" dirty="0" err="1"/>
              <a:t>Stało</a:t>
            </a:r>
            <a:r>
              <a:rPr lang="en-US" sz="1400" dirty="0"/>
              <a:t> </a:t>
            </a:r>
            <a:r>
              <a:rPr lang="en-US" sz="1400" dirty="0" err="1"/>
              <a:t>się</a:t>
            </a:r>
            <a:r>
              <a:rPr lang="en-US" sz="1400" dirty="0"/>
              <a:t> to </a:t>
            </a:r>
            <a:r>
              <a:rPr lang="en-US" sz="1400" dirty="0" err="1"/>
              <a:t>początkiem</a:t>
            </a:r>
            <a:r>
              <a:rPr lang="en-US" sz="1400" dirty="0"/>
              <a:t> </a:t>
            </a:r>
            <a:r>
              <a:rPr lang="en-US" sz="1400" dirty="0" err="1"/>
              <a:t>tzw</a:t>
            </a:r>
            <a:r>
              <a:rPr lang="en-US" sz="1400" dirty="0"/>
              <a:t>. </a:t>
            </a:r>
            <a:r>
              <a:rPr lang="en-US" sz="1400" dirty="0" err="1"/>
              <a:t>wydarzeń</a:t>
            </a:r>
            <a:r>
              <a:rPr lang="en-US" sz="1400" dirty="0"/>
              <a:t> </a:t>
            </a:r>
            <a:r>
              <a:rPr lang="en-US" sz="1400" dirty="0" err="1"/>
              <a:t>marcowych</a:t>
            </a:r>
            <a:r>
              <a:rPr lang="en-US" sz="1400" dirty="0"/>
              <a:t>, </a:t>
            </a:r>
            <a:r>
              <a:rPr lang="en-US" sz="1400" dirty="0" err="1"/>
              <a:t>czyli</a:t>
            </a:r>
            <a:r>
              <a:rPr lang="en-US" sz="1400" dirty="0"/>
              <a:t> </a:t>
            </a:r>
            <a:r>
              <a:rPr lang="en-US" sz="1400" dirty="0" err="1"/>
              <a:t>kryzysu</a:t>
            </a:r>
            <a:r>
              <a:rPr lang="en-US" sz="1400" dirty="0"/>
              <a:t> </a:t>
            </a:r>
            <a:r>
              <a:rPr lang="en-US" sz="1400" dirty="0" err="1"/>
              <a:t>politycznego</a:t>
            </a:r>
            <a:r>
              <a:rPr lang="en-US" sz="1400" dirty="0"/>
              <a:t> </a:t>
            </a:r>
            <a:r>
              <a:rPr lang="en-US" sz="1400" dirty="0" err="1"/>
              <a:t>związanego</a:t>
            </a:r>
            <a:r>
              <a:rPr lang="en-US" sz="1400" dirty="0"/>
              <a:t> z </a:t>
            </a:r>
            <a:r>
              <a:rPr lang="en-US" sz="1400" dirty="0" err="1"/>
              <a:t>falą</a:t>
            </a:r>
            <a:r>
              <a:rPr lang="en-US" sz="1400" dirty="0"/>
              <a:t> </a:t>
            </a:r>
            <a:r>
              <a:rPr lang="en-US" sz="1400" dirty="0" err="1"/>
              <a:t>studenckich</a:t>
            </a:r>
            <a:r>
              <a:rPr lang="en-US" sz="1400" dirty="0"/>
              <a:t> </a:t>
            </a:r>
            <a:r>
              <a:rPr lang="en-US" sz="1400" dirty="0" err="1"/>
              <a:t>protestów</a:t>
            </a:r>
            <a:r>
              <a:rPr lang="en-US" sz="1400" dirty="0"/>
              <a:t> </a:t>
            </a:r>
            <a:r>
              <a:rPr lang="en-US" sz="1400" dirty="0" err="1"/>
              <a:t>oraz</a:t>
            </a:r>
            <a:r>
              <a:rPr lang="en-US" sz="1400" dirty="0"/>
              <a:t> </a:t>
            </a:r>
            <a:r>
              <a:rPr lang="en-US" sz="1400" dirty="0" err="1"/>
              <a:t>walką</a:t>
            </a:r>
            <a:r>
              <a:rPr lang="en-US" sz="1400" dirty="0"/>
              <a:t> </a:t>
            </a:r>
            <a:r>
              <a:rPr lang="en-US" sz="1400" dirty="0" err="1"/>
              <a:t>polityczną</a:t>
            </a:r>
            <a:r>
              <a:rPr lang="en-US" sz="1400" dirty="0"/>
              <a:t> </a:t>
            </a:r>
            <a:r>
              <a:rPr lang="en-US" sz="1400" dirty="0" err="1"/>
              <a:t>wewnątrz</a:t>
            </a:r>
            <a:r>
              <a:rPr lang="en-US" sz="1400" dirty="0"/>
              <a:t> PZPR,  </a:t>
            </a:r>
            <a:r>
              <a:rPr lang="en-US" sz="1400" dirty="0" err="1"/>
              <a:t>rozgrywaną</a:t>
            </a:r>
            <a:r>
              <a:rPr lang="en-US" sz="1400" dirty="0"/>
              <a:t> w </a:t>
            </a:r>
            <a:r>
              <a:rPr lang="en-US" sz="1400" dirty="0" err="1"/>
              <a:t>atmosferze</a:t>
            </a:r>
            <a:r>
              <a:rPr lang="en-US" sz="1400" dirty="0"/>
              <a:t> </a:t>
            </a:r>
            <a:r>
              <a:rPr lang="en-US" sz="1400" dirty="0" err="1"/>
              <a:t>antysemickiej</a:t>
            </a:r>
            <a:r>
              <a:rPr lang="en-US" sz="1400" dirty="0"/>
              <a:t> </a:t>
            </a:r>
            <a:r>
              <a:rPr lang="en-US" sz="1400" dirty="0" err="1"/>
              <a:t>i</a:t>
            </a:r>
            <a:r>
              <a:rPr lang="en-US" sz="1400" dirty="0"/>
              <a:t> </a:t>
            </a:r>
            <a:r>
              <a:rPr lang="en-US" sz="1400" dirty="0" err="1"/>
              <a:t>antyinteligenckiej</a:t>
            </a:r>
            <a:r>
              <a:rPr lang="en-US" sz="1400" dirty="0"/>
              <a:t> </a:t>
            </a:r>
            <a:r>
              <a:rPr lang="en-US" sz="1400" dirty="0" err="1"/>
              <a:t>propagandy</a:t>
            </a:r>
            <a:r>
              <a:rPr lang="en-US" sz="1400" dirty="0"/>
              <a:t>.</a:t>
            </a:r>
            <a:endParaRPr lang="pl-PL" sz="1400" dirty="0"/>
          </a:p>
        </p:txBody>
      </p:sp>
      <p:pic>
        <p:nvPicPr>
          <p:cNvPr id="19458" name="Picture 2" descr="oś ty, Dejmku, uczynił Polsce (Ludowe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2516"/>
            <a:ext cx="3311237" cy="4414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4062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p:cNvPicPr>
            <a:picLocks noChangeAspect="1"/>
          </p:cNvPicPr>
          <p:nvPr/>
        </p:nvPicPr>
        <p:blipFill>
          <a:blip r:embed="rId2">
            <a:extLst>
              <a:ext uri="{28A0092B-C50C-407E-A947-70E740481C1C}">
                <a14:useLocalDpi xmlns:a14="http://schemas.microsoft.com/office/drawing/2010/main" val="0"/>
              </a:ext>
            </a:extLst>
          </a:blip>
          <a:srcRect t="12375" b="12375"/>
          <a:stretch>
            <a:fillRect/>
          </a:stretch>
        </p:blipFill>
        <p:spPr>
          <a:xfrm>
            <a:off x="0" y="0"/>
            <a:ext cx="9144000" cy="5143500"/>
          </a:xfrm>
          <a:prstGeom prst="rect">
            <a:avLst/>
          </a:prstGeom>
        </p:spPr>
      </p:pic>
      <p:sp>
        <p:nvSpPr>
          <p:cNvPr id="5" name="Freeform: Shape 12">
            <a:extLst>
              <a:ext uri="{FF2B5EF4-FFF2-40B4-BE49-F238E27FC236}">
                <a16:creationId xmlns:a16="http://schemas.microsoft.com/office/drawing/2014/main" id="{C6577883-A694-450C-A2C7-C9C8A85D9915}"/>
              </a:ext>
            </a:extLst>
          </p:cNvPr>
          <p:cNvSpPr/>
          <p:nvPr/>
        </p:nvSpPr>
        <p:spPr>
          <a:xfrm flipH="1" flipV="1">
            <a:off x="-1" y="512618"/>
            <a:ext cx="5472546" cy="969818"/>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b="1" dirty="0">
              <a:solidFill>
                <a:schemeClr val="bg1"/>
              </a:solidFill>
            </a:endParaRPr>
          </a:p>
        </p:txBody>
      </p:sp>
      <p:sp>
        <p:nvSpPr>
          <p:cNvPr id="6" name="Rectangle 5"/>
          <p:cNvSpPr/>
          <p:nvPr/>
        </p:nvSpPr>
        <p:spPr>
          <a:xfrm>
            <a:off x="235527" y="708551"/>
            <a:ext cx="6553200" cy="646331"/>
          </a:xfrm>
          <a:prstGeom prst="rect">
            <a:avLst/>
          </a:prstGeom>
        </p:spPr>
        <p:txBody>
          <a:bodyPr wrap="square">
            <a:spAutoFit/>
          </a:bodyPr>
          <a:lstStyle/>
          <a:p>
            <a:r>
              <a:rPr lang="en-US" sz="1800" dirty="0" err="1">
                <a:solidFill>
                  <a:schemeClr val="accent5"/>
                </a:solidFill>
                <a:latin typeface="Calibri" charset="0"/>
                <a:ea typeface="Calibri" charset="0"/>
                <a:cs typeface="Calibri" charset="0"/>
              </a:rPr>
              <a:t>Strajki</a:t>
            </a:r>
            <a:r>
              <a:rPr lang="en-US" sz="1800" dirty="0">
                <a:solidFill>
                  <a:schemeClr val="accent5"/>
                </a:solidFill>
                <a:latin typeface="Calibri" charset="0"/>
                <a:ea typeface="Calibri" charset="0"/>
                <a:cs typeface="Calibri" charset="0"/>
              </a:rPr>
              <a:t> </a:t>
            </a:r>
            <a:r>
              <a:rPr lang="en-US" sz="1800" dirty="0" err="1">
                <a:solidFill>
                  <a:schemeClr val="accent5"/>
                </a:solidFill>
                <a:latin typeface="Calibri" charset="0"/>
                <a:ea typeface="Calibri" charset="0"/>
                <a:cs typeface="Calibri" charset="0"/>
              </a:rPr>
              <a:t>na</a:t>
            </a:r>
            <a:r>
              <a:rPr lang="en-US" sz="1800" dirty="0">
                <a:solidFill>
                  <a:schemeClr val="accent5"/>
                </a:solidFill>
                <a:latin typeface="Calibri" charset="0"/>
                <a:ea typeface="Calibri" charset="0"/>
                <a:cs typeface="Calibri" charset="0"/>
              </a:rPr>
              <a:t> </a:t>
            </a:r>
            <a:r>
              <a:rPr lang="en-US" sz="1800" dirty="0" err="1">
                <a:solidFill>
                  <a:schemeClr val="accent5"/>
                </a:solidFill>
                <a:latin typeface="Calibri" charset="0"/>
                <a:ea typeface="Calibri" charset="0"/>
                <a:cs typeface="Calibri" charset="0"/>
              </a:rPr>
              <a:t>Wybrzeżu</a:t>
            </a:r>
            <a:r>
              <a:rPr lang="en-US" sz="1800" dirty="0">
                <a:solidFill>
                  <a:schemeClr val="accent5"/>
                </a:solidFill>
                <a:latin typeface="Calibri" charset="0"/>
                <a:ea typeface="Calibri" charset="0"/>
                <a:cs typeface="Calibri" charset="0"/>
              </a:rPr>
              <a:t>  </a:t>
            </a:r>
            <a:r>
              <a:rPr lang="en-US" sz="1800" dirty="0" err="1">
                <a:solidFill>
                  <a:schemeClr val="accent5"/>
                </a:solidFill>
                <a:latin typeface="Calibri" charset="0"/>
                <a:ea typeface="Calibri" charset="0"/>
                <a:cs typeface="Calibri" charset="0"/>
              </a:rPr>
              <a:t>wywołane</a:t>
            </a:r>
            <a:r>
              <a:rPr lang="en-US" sz="1800" dirty="0">
                <a:solidFill>
                  <a:schemeClr val="accent5"/>
                </a:solidFill>
                <a:latin typeface="Calibri" charset="0"/>
                <a:ea typeface="Calibri" charset="0"/>
                <a:cs typeface="Calibri" charset="0"/>
              </a:rPr>
              <a:t> </a:t>
            </a:r>
            <a:r>
              <a:rPr lang="en-US" sz="1800" dirty="0" err="1">
                <a:solidFill>
                  <a:schemeClr val="accent5"/>
                </a:solidFill>
                <a:latin typeface="Calibri" charset="0"/>
                <a:ea typeface="Calibri" charset="0"/>
                <a:cs typeface="Calibri" charset="0"/>
              </a:rPr>
              <a:t>przez</a:t>
            </a:r>
            <a:r>
              <a:rPr lang="en-US" sz="1800" dirty="0">
                <a:solidFill>
                  <a:schemeClr val="accent5"/>
                </a:solidFill>
                <a:latin typeface="Calibri" charset="0"/>
                <a:ea typeface="Calibri" charset="0"/>
                <a:cs typeface="Calibri" charset="0"/>
              </a:rPr>
              <a:t> </a:t>
            </a:r>
            <a:r>
              <a:rPr lang="en-US" sz="1800" dirty="0" err="1">
                <a:solidFill>
                  <a:schemeClr val="accent5"/>
                </a:solidFill>
                <a:latin typeface="Calibri" charset="0"/>
                <a:ea typeface="Calibri" charset="0"/>
                <a:cs typeface="Calibri" charset="0"/>
              </a:rPr>
              <a:t>wzrost</a:t>
            </a:r>
            <a:r>
              <a:rPr lang="en-US" sz="1800" dirty="0">
                <a:solidFill>
                  <a:schemeClr val="accent5"/>
                </a:solidFill>
                <a:latin typeface="Calibri" charset="0"/>
                <a:ea typeface="Calibri" charset="0"/>
                <a:cs typeface="Calibri" charset="0"/>
              </a:rPr>
              <a:t> </a:t>
            </a:r>
            <a:r>
              <a:rPr lang="en-US" sz="1800" dirty="0" err="1">
                <a:solidFill>
                  <a:schemeClr val="accent5"/>
                </a:solidFill>
                <a:latin typeface="Calibri" charset="0"/>
                <a:ea typeface="Calibri" charset="0"/>
                <a:cs typeface="Calibri" charset="0"/>
              </a:rPr>
              <a:t>cen</a:t>
            </a:r>
            <a:endParaRPr lang="en-US" sz="1800" dirty="0">
              <a:solidFill>
                <a:schemeClr val="accent5"/>
              </a:solidFill>
              <a:latin typeface="Calibri" charset="0"/>
              <a:ea typeface="Calibri" charset="0"/>
              <a:cs typeface="Calibri" charset="0"/>
            </a:endParaRPr>
          </a:p>
          <a:p>
            <a:r>
              <a:rPr lang="en-US" sz="1800" dirty="0">
                <a:solidFill>
                  <a:schemeClr val="accent5"/>
                </a:solidFill>
                <a:latin typeface="Calibri" charset="0"/>
                <a:ea typeface="Calibri" charset="0"/>
                <a:cs typeface="Calibri" charset="0"/>
              </a:rPr>
              <a:t>/</a:t>
            </a:r>
            <a:r>
              <a:rPr lang="en-US" sz="1800" dirty="0" err="1">
                <a:solidFill>
                  <a:schemeClr val="accent5"/>
                </a:solidFill>
                <a:latin typeface="Calibri" charset="0"/>
                <a:ea typeface="Calibri" charset="0"/>
                <a:cs typeface="Calibri" charset="0"/>
              </a:rPr>
              <a:t>Grudzień</a:t>
            </a:r>
            <a:r>
              <a:rPr lang="en-US" sz="1800" dirty="0">
                <a:solidFill>
                  <a:schemeClr val="accent5"/>
                </a:solidFill>
                <a:latin typeface="Calibri" charset="0"/>
                <a:ea typeface="Calibri" charset="0"/>
                <a:cs typeface="Calibri" charset="0"/>
              </a:rPr>
              <a:t> 1970 </a:t>
            </a:r>
          </a:p>
        </p:txBody>
      </p:sp>
    </p:spTree>
    <p:extLst>
      <p:ext uri="{BB962C8B-B14F-4D97-AF65-F5344CB8AC3E}">
        <p14:creationId xmlns:p14="http://schemas.microsoft.com/office/powerpoint/2010/main" val="2707978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6545" y="375608"/>
            <a:ext cx="5414761" cy="829737"/>
          </a:xfrm>
        </p:spPr>
        <p:txBody>
          <a:bodyPr/>
          <a:lstStyle/>
          <a:p>
            <a:pPr algn="r"/>
            <a:r>
              <a:rPr lang="pl-PL" dirty="0"/>
              <a:t>Strajki stoczniowców </a:t>
            </a:r>
            <a:br>
              <a:rPr lang="pl-PL" dirty="0"/>
            </a:br>
            <a:r>
              <a:rPr lang="pl-PL" dirty="0"/>
              <a:t>na Wybrzeżu 1970 r.</a:t>
            </a:r>
          </a:p>
        </p:txBody>
      </p:sp>
      <p:sp>
        <p:nvSpPr>
          <p:cNvPr id="3" name="Text Placeholder 2"/>
          <p:cNvSpPr>
            <a:spLocks noGrp="1"/>
          </p:cNvSpPr>
          <p:nvPr>
            <p:ph type="body" idx="1"/>
          </p:nvPr>
        </p:nvSpPr>
        <p:spPr>
          <a:xfrm>
            <a:off x="3245171" y="1303137"/>
            <a:ext cx="5621737" cy="3840363"/>
          </a:xfrm>
        </p:spPr>
        <p:txBody>
          <a:bodyPr/>
          <a:lstStyle/>
          <a:p>
            <a:pPr algn="just">
              <a:lnSpc>
                <a:spcPct val="150000"/>
              </a:lnSpc>
            </a:pPr>
            <a:r>
              <a:rPr lang="en-US" sz="1400" dirty="0"/>
              <a:t>14 </a:t>
            </a:r>
            <a:r>
              <a:rPr lang="en-US" sz="1400" dirty="0" err="1"/>
              <a:t>grudnia</a:t>
            </a:r>
            <a:r>
              <a:rPr lang="en-US" sz="1400" dirty="0"/>
              <a:t> 1970 r. w </a:t>
            </a:r>
            <a:r>
              <a:rPr lang="en-US" sz="1400" dirty="0" err="1"/>
              <a:t>Stoczni</a:t>
            </a:r>
            <a:r>
              <a:rPr lang="en-US" sz="1400" dirty="0"/>
              <a:t> </a:t>
            </a:r>
            <a:r>
              <a:rPr lang="en-US" sz="1400" dirty="0" err="1"/>
              <a:t>Gdańskiej</a:t>
            </a:r>
            <a:r>
              <a:rPr lang="en-US" sz="1400" dirty="0"/>
              <a:t> </a:t>
            </a:r>
            <a:r>
              <a:rPr lang="en-US" sz="1400" dirty="0" err="1"/>
              <a:t>wybuchł</a:t>
            </a:r>
            <a:r>
              <a:rPr lang="en-US" sz="1400" dirty="0"/>
              <a:t> </a:t>
            </a:r>
            <a:r>
              <a:rPr lang="en-US" sz="1400" dirty="0" err="1"/>
              <a:t>strajk</a:t>
            </a:r>
            <a:r>
              <a:rPr lang="en-US" sz="1400" dirty="0"/>
              <a:t> </a:t>
            </a:r>
            <a:r>
              <a:rPr lang="en-US" sz="1400" dirty="0" err="1"/>
              <a:t>wywołany</a:t>
            </a:r>
            <a:r>
              <a:rPr lang="en-US" sz="1400" dirty="0"/>
              <a:t> </a:t>
            </a:r>
            <a:r>
              <a:rPr lang="en-US" sz="1400" dirty="0" err="1"/>
              <a:t>ogłoszonymi</a:t>
            </a:r>
            <a:r>
              <a:rPr lang="en-US" sz="1400" dirty="0"/>
              <a:t> </a:t>
            </a:r>
            <a:r>
              <a:rPr lang="en-US" sz="1400" dirty="0" err="1"/>
              <a:t>podwyżkami</a:t>
            </a:r>
            <a:r>
              <a:rPr lang="en-US" sz="1400" dirty="0"/>
              <a:t> </a:t>
            </a:r>
            <a:r>
              <a:rPr lang="en-US" sz="1400" dirty="0" err="1"/>
              <a:t>na</a:t>
            </a:r>
            <a:r>
              <a:rPr lang="en-US" sz="1400" dirty="0"/>
              <a:t> </a:t>
            </a:r>
            <a:r>
              <a:rPr lang="en-US" sz="1400" dirty="0" err="1"/>
              <a:t>artykuły</a:t>
            </a:r>
            <a:r>
              <a:rPr lang="en-US" sz="1400" dirty="0"/>
              <a:t> </a:t>
            </a:r>
            <a:r>
              <a:rPr lang="en-US" sz="1400" dirty="0" err="1"/>
              <a:t>pierwszej</a:t>
            </a:r>
            <a:r>
              <a:rPr lang="en-US" sz="1400" dirty="0"/>
              <a:t> </a:t>
            </a:r>
            <a:r>
              <a:rPr lang="en-US" sz="1400" dirty="0" err="1"/>
              <a:t>potrzeby</a:t>
            </a:r>
            <a:r>
              <a:rPr lang="en-US" sz="1400" dirty="0"/>
              <a:t>, </a:t>
            </a:r>
            <a:r>
              <a:rPr lang="en-US" sz="1400" dirty="0" err="1"/>
              <a:t>zwłaszcza</a:t>
            </a:r>
            <a:r>
              <a:rPr lang="en-US" sz="1400" dirty="0"/>
              <a:t> </a:t>
            </a:r>
            <a:r>
              <a:rPr lang="en-US" sz="1400" dirty="0" err="1"/>
              <a:t>na</a:t>
            </a:r>
            <a:r>
              <a:rPr lang="en-US" sz="1400" dirty="0"/>
              <a:t> </a:t>
            </a:r>
            <a:r>
              <a:rPr lang="en-US" sz="1400" dirty="0" err="1"/>
              <a:t>żywność</a:t>
            </a:r>
            <a:r>
              <a:rPr lang="en-US" sz="1400" dirty="0"/>
              <a:t>. </a:t>
            </a:r>
            <a:r>
              <a:rPr lang="en-US" sz="1400" dirty="0" err="1"/>
              <a:t>Rozpoczął</a:t>
            </a:r>
            <a:r>
              <a:rPr lang="en-US" sz="1400" dirty="0"/>
              <a:t> on </a:t>
            </a:r>
            <a:r>
              <a:rPr lang="en-US" sz="1400" dirty="0" err="1"/>
              <a:t>falę</a:t>
            </a:r>
            <a:r>
              <a:rPr lang="en-US" sz="1400" dirty="0"/>
              <a:t> </a:t>
            </a:r>
            <a:r>
              <a:rPr lang="en-US" sz="1400" dirty="0" err="1"/>
              <a:t>strajków</a:t>
            </a:r>
            <a:r>
              <a:rPr lang="en-US" sz="1400" dirty="0"/>
              <a:t> </a:t>
            </a:r>
            <a:r>
              <a:rPr lang="en-US" sz="1400" dirty="0" err="1"/>
              <a:t>i</a:t>
            </a:r>
            <a:r>
              <a:rPr lang="en-US" sz="1400" dirty="0"/>
              <a:t> </a:t>
            </a:r>
            <a:r>
              <a:rPr lang="en-US" sz="1400" dirty="0" err="1"/>
              <a:t>manifestacji</a:t>
            </a:r>
            <a:r>
              <a:rPr lang="en-US" sz="1400" dirty="0"/>
              <a:t> </a:t>
            </a:r>
            <a:r>
              <a:rPr lang="en-US" sz="1400" dirty="0" err="1"/>
              <a:t>ulicznych</a:t>
            </a:r>
            <a:r>
              <a:rPr lang="en-US" sz="1400" dirty="0"/>
              <a:t>, </a:t>
            </a:r>
            <a:r>
              <a:rPr lang="en-US" sz="1400" dirty="0" err="1"/>
              <a:t>które</a:t>
            </a:r>
            <a:r>
              <a:rPr lang="en-US" sz="1400" dirty="0"/>
              <a:t> </a:t>
            </a:r>
            <a:r>
              <a:rPr lang="en-US" sz="1400" dirty="0" err="1"/>
              <a:t>objęły</a:t>
            </a:r>
            <a:r>
              <a:rPr lang="en-US" sz="1400" dirty="0"/>
              <a:t> </a:t>
            </a:r>
            <a:r>
              <a:rPr lang="en-US" sz="1400" dirty="0" err="1"/>
              <a:t>większość</a:t>
            </a:r>
            <a:r>
              <a:rPr lang="en-US" sz="1400" dirty="0"/>
              <a:t> </a:t>
            </a:r>
            <a:r>
              <a:rPr lang="en-US" sz="1400" dirty="0" err="1"/>
              <a:t>Wybrzeża</a:t>
            </a:r>
            <a:r>
              <a:rPr lang="en-US" sz="1400" dirty="0"/>
              <a:t> </a:t>
            </a:r>
            <a:r>
              <a:rPr lang="en-US" sz="1400" dirty="0" err="1"/>
              <a:t>i</a:t>
            </a:r>
            <a:r>
              <a:rPr lang="en-US" sz="1400" dirty="0"/>
              <a:t> </a:t>
            </a:r>
            <a:r>
              <a:rPr lang="en-US" sz="1400" dirty="0" err="1"/>
              <a:t>przybrały</a:t>
            </a:r>
            <a:r>
              <a:rPr lang="en-US" sz="1400" dirty="0"/>
              <a:t> </a:t>
            </a:r>
            <a:r>
              <a:rPr lang="en-US" sz="1400" dirty="0" err="1"/>
              <a:t>charakter</a:t>
            </a:r>
            <a:r>
              <a:rPr lang="en-US" sz="1400" dirty="0"/>
              <a:t> </a:t>
            </a:r>
            <a:r>
              <a:rPr lang="en-US" sz="1400" dirty="0" err="1"/>
              <a:t>powstania</a:t>
            </a:r>
            <a:r>
              <a:rPr lang="en-US" sz="1400" dirty="0"/>
              <a:t> </a:t>
            </a:r>
            <a:r>
              <a:rPr lang="en-US" sz="1400" dirty="0" err="1"/>
              <a:t>robotniczego</a:t>
            </a:r>
            <a:r>
              <a:rPr lang="en-US" sz="1400" dirty="0"/>
              <a:t>, </a:t>
            </a:r>
            <a:r>
              <a:rPr lang="en-US" sz="1400" dirty="0" err="1"/>
              <a:t>krwawo</a:t>
            </a:r>
            <a:r>
              <a:rPr lang="en-US" sz="1400" dirty="0"/>
              <a:t> </a:t>
            </a:r>
            <a:r>
              <a:rPr lang="en-US" sz="1400" dirty="0" err="1"/>
              <a:t>stłumionego</a:t>
            </a:r>
            <a:r>
              <a:rPr lang="en-US" sz="1400" dirty="0"/>
              <a:t> </a:t>
            </a:r>
            <a:r>
              <a:rPr lang="en-US" sz="1400" dirty="0" err="1"/>
              <a:t>przez</a:t>
            </a:r>
            <a:r>
              <a:rPr lang="en-US" sz="1400" dirty="0"/>
              <a:t> </a:t>
            </a:r>
            <a:r>
              <a:rPr lang="en-US" sz="1400" dirty="0" err="1"/>
              <a:t>komunistyczne</a:t>
            </a:r>
            <a:r>
              <a:rPr lang="en-US" sz="1400" dirty="0"/>
              <a:t> </a:t>
            </a:r>
            <a:r>
              <a:rPr lang="en-US" sz="1400" dirty="0" err="1"/>
              <a:t>władze</a:t>
            </a:r>
            <a:r>
              <a:rPr lang="en-US" sz="1400" dirty="0"/>
              <a:t>.</a:t>
            </a:r>
          </a:p>
          <a:p>
            <a:pPr algn="just">
              <a:lnSpc>
                <a:spcPct val="150000"/>
              </a:lnSpc>
            </a:pPr>
            <a:endParaRPr lang="en-US" sz="1400" dirty="0"/>
          </a:p>
          <a:p>
            <a:pPr algn="just">
              <a:lnSpc>
                <a:spcPct val="150000"/>
              </a:lnSpc>
            </a:pPr>
            <a:r>
              <a:rPr lang="en-US" sz="1400" dirty="0" err="1"/>
              <a:t>Krwawa</a:t>
            </a:r>
            <a:r>
              <a:rPr lang="en-US" sz="1400" dirty="0"/>
              <a:t> </a:t>
            </a:r>
            <a:r>
              <a:rPr lang="en-US" sz="1400" dirty="0" err="1"/>
              <a:t>pacyfikacja</a:t>
            </a:r>
            <a:r>
              <a:rPr lang="en-US" sz="1400" dirty="0"/>
              <a:t> </a:t>
            </a:r>
            <a:r>
              <a:rPr lang="en-US" sz="1400" dirty="0" err="1"/>
              <a:t>robotniczego</a:t>
            </a:r>
            <a:r>
              <a:rPr lang="en-US" sz="1400" dirty="0"/>
              <a:t> </a:t>
            </a:r>
            <a:r>
              <a:rPr lang="en-US" sz="1400" dirty="0" err="1"/>
              <a:t>protestu</a:t>
            </a:r>
            <a:r>
              <a:rPr lang="en-US" sz="1400" dirty="0"/>
              <a:t> </a:t>
            </a:r>
            <a:r>
              <a:rPr lang="en-US" sz="1400" dirty="0" err="1"/>
              <a:t>na</a:t>
            </a:r>
            <a:r>
              <a:rPr lang="en-US" sz="1400" dirty="0"/>
              <a:t> </a:t>
            </a:r>
            <a:r>
              <a:rPr lang="en-US" sz="1400" dirty="0" err="1"/>
              <a:t>Wybrzeżu</a:t>
            </a:r>
            <a:r>
              <a:rPr lang="en-US" sz="1400" dirty="0"/>
              <a:t> w </a:t>
            </a:r>
            <a:r>
              <a:rPr lang="en-US" sz="1400" dirty="0" err="1"/>
              <a:t>grudniu</a:t>
            </a:r>
            <a:r>
              <a:rPr lang="en-US" sz="1400" dirty="0"/>
              <a:t> 1970 r. </a:t>
            </a:r>
            <a:r>
              <a:rPr lang="en-US" sz="1400" dirty="0" err="1"/>
              <a:t>spowodowała</a:t>
            </a:r>
            <a:r>
              <a:rPr lang="en-US" sz="1400" dirty="0"/>
              <a:t> </a:t>
            </a:r>
            <a:r>
              <a:rPr lang="en-US" sz="1400" dirty="0" err="1"/>
              <a:t>wg</a:t>
            </a:r>
            <a:r>
              <a:rPr lang="en-US" sz="1400" dirty="0"/>
              <a:t> </a:t>
            </a:r>
            <a:r>
              <a:rPr lang="en-US" sz="1400" dirty="0" err="1"/>
              <a:t>oficjalnych</a:t>
            </a:r>
            <a:r>
              <a:rPr lang="en-US" sz="1400" dirty="0"/>
              <a:t> </a:t>
            </a:r>
            <a:r>
              <a:rPr lang="en-US" sz="1400" dirty="0" err="1"/>
              <a:t>danych</a:t>
            </a:r>
            <a:r>
              <a:rPr lang="en-US" sz="1400" dirty="0"/>
              <a:t> </a:t>
            </a:r>
            <a:r>
              <a:rPr lang="en-US" sz="1400" dirty="0" err="1"/>
              <a:t>śmierć</a:t>
            </a:r>
            <a:r>
              <a:rPr lang="en-US" sz="1400" dirty="0"/>
              <a:t> 45 </a:t>
            </a:r>
            <a:r>
              <a:rPr lang="en-US" sz="1400" dirty="0" err="1"/>
              <a:t>osób</a:t>
            </a:r>
            <a:r>
              <a:rPr lang="en-US" sz="1400" dirty="0"/>
              <a:t>. 1 165 </a:t>
            </a:r>
            <a:r>
              <a:rPr lang="en-US" sz="1400" dirty="0" err="1"/>
              <a:t>osób</a:t>
            </a:r>
            <a:r>
              <a:rPr lang="en-US" sz="1400" dirty="0"/>
              <a:t> </a:t>
            </a:r>
            <a:r>
              <a:rPr lang="en-US" sz="1400" dirty="0" err="1"/>
              <a:t>odniosło</a:t>
            </a:r>
            <a:r>
              <a:rPr lang="en-US" sz="1400" dirty="0"/>
              <a:t> </a:t>
            </a:r>
            <a:r>
              <a:rPr lang="en-US" sz="1400" dirty="0" err="1"/>
              <a:t>rany</a:t>
            </a:r>
            <a:r>
              <a:rPr lang="en-US" sz="1400" dirty="0"/>
              <a:t>, </a:t>
            </a:r>
            <a:r>
              <a:rPr lang="en-US" sz="1400" dirty="0" err="1"/>
              <a:t>około</a:t>
            </a:r>
            <a:r>
              <a:rPr lang="en-US" sz="1400" dirty="0"/>
              <a:t> 3 </a:t>
            </a:r>
            <a:r>
              <a:rPr lang="en-US" sz="1400" dirty="0" err="1"/>
              <a:t>tys</a:t>
            </a:r>
            <a:r>
              <a:rPr lang="en-US" sz="1400" dirty="0"/>
              <a:t>. </a:t>
            </a:r>
            <a:r>
              <a:rPr lang="en-US" sz="1400" dirty="0" err="1"/>
              <a:t>zostało</a:t>
            </a:r>
            <a:r>
              <a:rPr lang="en-US" sz="1400" dirty="0"/>
              <a:t> </a:t>
            </a:r>
            <a:r>
              <a:rPr lang="en-US" sz="1400" dirty="0" err="1"/>
              <a:t>najpierw</a:t>
            </a:r>
            <a:r>
              <a:rPr lang="en-US" sz="1400" dirty="0"/>
              <a:t> </a:t>
            </a:r>
            <a:r>
              <a:rPr lang="en-US" sz="1400" dirty="0" err="1"/>
              <a:t>bestialsko</a:t>
            </a:r>
            <a:r>
              <a:rPr lang="en-US" sz="1400" dirty="0"/>
              <a:t> </a:t>
            </a:r>
            <a:r>
              <a:rPr lang="en-US" sz="1400" dirty="0" err="1"/>
              <a:t>pobitych</a:t>
            </a:r>
            <a:r>
              <a:rPr lang="en-US" sz="1400" dirty="0"/>
              <a:t>, a </a:t>
            </a:r>
            <a:r>
              <a:rPr lang="en-US" sz="1400" dirty="0" err="1"/>
              <a:t>następnie</a:t>
            </a:r>
            <a:r>
              <a:rPr lang="en-US" sz="1400" dirty="0"/>
              <a:t> </a:t>
            </a:r>
            <a:r>
              <a:rPr lang="en-US" sz="1400" dirty="0" err="1"/>
              <a:t>aresztowanych</a:t>
            </a:r>
            <a:r>
              <a:rPr lang="en-US" sz="1400" dirty="0"/>
              <a:t>.</a:t>
            </a:r>
            <a:endParaRPr lang="pl-PL" sz="1400" dirty="0"/>
          </a:p>
        </p:txBody>
      </p:sp>
      <p:pic>
        <p:nvPicPr>
          <p:cNvPr id="20482" name="Picture 2" descr="alendarium dramatu. Gdynia 17 grudnia 1970 roku – najkrwawszy dzień –  Reg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5608"/>
            <a:ext cx="3249819" cy="1986452"/>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łonący gmach KW PZPR przy Wałach Jagiellońskich w Gdańsku. Fot. PAP/E. Peplińs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3" y="2536917"/>
            <a:ext cx="3245171" cy="2431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4702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p:cNvPicPr>
            <a:picLocks noChangeAspect="1"/>
          </p:cNvPicPr>
          <p:nvPr/>
        </p:nvPicPr>
        <p:blipFill>
          <a:blip r:embed="rId2">
            <a:extLst>
              <a:ext uri="{28A0092B-C50C-407E-A947-70E740481C1C}">
                <a14:useLocalDpi xmlns:a14="http://schemas.microsoft.com/office/drawing/2010/main" val="0"/>
              </a:ext>
            </a:extLst>
          </a:blip>
          <a:srcRect t="8022" b="8022"/>
          <a:stretch>
            <a:fillRect/>
          </a:stretch>
        </p:blipFill>
        <p:spPr>
          <a:xfrm>
            <a:off x="1" y="1"/>
            <a:ext cx="9144000" cy="5143500"/>
          </a:xfrm>
          <a:prstGeom prst="rect">
            <a:avLst/>
          </a:prstGeom>
        </p:spPr>
      </p:pic>
      <p:sp>
        <p:nvSpPr>
          <p:cNvPr id="6" name="Freeform: Shape 12">
            <a:extLst>
              <a:ext uri="{FF2B5EF4-FFF2-40B4-BE49-F238E27FC236}">
                <a16:creationId xmlns:a16="http://schemas.microsoft.com/office/drawing/2014/main" id="{C6577883-A694-450C-A2C7-C9C8A85D9915}"/>
              </a:ext>
            </a:extLst>
          </p:cNvPr>
          <p:cNvSpPr/>
          <p:nvPr/>
        </p:nvSpPr>
        <p:spPr>
          <a:xfrm flipH="1" flipV="1">
            <a:off x="-4" y="304799"/>
            <a:ext cx="6705601" cy="1052946"/>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b="1" dirty="0">
              <a:solidFill>
                <a:schemeClr val="bg1"/>
              </a:solidFill>
            </a:endParaRPr>
          </a:p>
        </p:txBody>
      </p:sp>
      <p:sp>
        <p:nvSpPr>
          <p:cNvPr id="7" name="Rectangle 6"/>
          <p:cNvSpPr/>
          <p:nvPr/>
        </p:nvSpPr>
        <p:spPr>
          <a:xfrm>
            <a:off x="180109" y="499793"/>
            <a:ext cx="6040582" cy="646331"/>
          </a:xfrm>
          <a:prstGeom prst="rect">
            <a:avLst/>
          </a:prstGeom>
        </p:spPr>
        <p:txBody>
          <a:bodyPr wrap="square">
            <a:spAutoFit/>
          </a:bodyPr>
          <a:lstStyle/>
          <a:p>
            <a:r>
              <a:rPr lang="pl-PL" sz="1800" dirty="0">
                <a:solidFill>
                  <a:schemeClr val="accent5"/>
                </a:solidFill>
                <a:latin typeface="Calibri" charset="0"/>
                <a:ea typeface="Calibri" charset="0"/>
                <a:cs typeface="Calibri" charset="0"/>
              </a:rPr>
              <a:t>Duży wpływ na pragnące wolności społeczeństwo miała wizyta  papieża Jana Pawła II w Polsce w 1978 roku.</a:t>
            </a:r>
            <a:endParaRPr lang="pl-PL" sz="1800" dirty="0">
              <a:solidFill>
                <a:schemeClr val="accent5"/>
              </a:solidFill>
            </a:endParaRPr>
          </a:p>
        </p:txBody>
      </p:sp>
    </p:spTree>
    <p:extLst>
      <p:ext uri="{BB962C8B-B14F-4D97-AF65-F5344CB8AC3E}">
        <p14:creationId xmlns:p14="http://schemas.microsoft.com/office/powerpoint/2010/main" val="11692250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3527" y="501866"/>
            <a:ext cx="5400907" cy="564900"/>
          </a:xfrm>
        </p:spPr>
        <p:txBody>
          <a:bodyPr/>
          <a:lstStyle/>
          <a:p>
            <a:pPr algn="r"/>
            <a:r>
              <a:rPr lang="pl-PL" dirty="0"/>
              <a:t>Wybór Papieża Polaka</a:t>
            </a:r>
          </a:p>
        </p:txBody>
      </p:sp>
      <p:sp>
        <p:nvSpPr>
          <p:cNvPr id="3" name="Text Placeholder 2"/>
          <p:cNvSpPr>
            <a:spLocks noGrp="1"/>
          </p:cNvSpPr>
          <p:nvPr>
            <p:ph type="body" idx="1"/>
          </p:nvPr>
        </p:nvSpPr>
        <p:spPr>
          <a:xfrm>
            <a:off x="3796145" y="1443889"/>
            <a:ext cx="4888289" cy="2193600"/>
          </a:xfrm>
        </p:spPr>
        <p:txBody>
          <a:bodyPr/>
          <a:lstStyle/>
          <a:p>
            <a:pPr marL="114300" indent="0" algn="just">
              <a:lnSpc>
                <a:spcPct val="150000"/>
              </a:lnSpc>
              <a:buNone/>
            </a:pPr>
            <a:r>
              <a:rPr lang="en-US" dirty="0" err="1"/>
              <a:t>Wieczorem</a:t>
            </a:r>
            <a:r>
              <a:rPr lang="en-US" dirty="0"/>
              <a:t> 16 </a:t>
            </a:r>
            <a:r>
              <a:rPr lang="en-US" dirty="0" err="1"/>
              <a:t>października</a:t>
            </a:r>
            <a:r>
              <a:rPr lang="en-US" dirty="0"/>
              <a:t> 1978 </a:t>
            </a:r>
            <a:r>
              <a:rPr lang="en-US" dirty="0" err="1"/>
              <a:t>roku</a:t>
            </a:r>
            <a:r>
              <a:rPr lang="en-US" dirty="0"/>
              <a:t> z </a:t>
            </a:r>
            <a:r>
              <a:rPr lang="en-US" dirty="0" err="1"/>
              <a:t>Watykanu</a:t>
            </a:r>
            <a:r>
              <a:rPr lang="en-US" dirty="0"/>
              <a:t> do </a:t>
            </a:r>
            <a:r>
              <a:rPr lang="en-US" dirty="0" err="1"/>
              <a:t>świata</a:t>
            </a:r>
            <a:r>
              <a:rPr lang="en-US" dirty="0"/>
              <a:t> </a:t>
            </a:r>
            <a:r>
              <a:rPr lang="en-US" dirty="0" err="1"/>
              <a:t>dostała</a:t>
            </a:r>
            <a:r>
              <a:rPr lang="en-US" dirty="0"/>
              <a:t> </a:t>
            </a:r>
            <a:r>
              <a:rPr lang="en-US" dirty="0" err="1"/>
              <a:t>się</a:t>
            </a:r>
            <a:r>
              <a:rPr lang="en-US" dirty="0"/>
              <a:t> </a:t>
            </a:r>
            <a:r>
              <a:rPr lang="en-US" dirty="0" err="1"/>
              <a:t>sensacyjna</a:t>
            </a:r>
            <a:r>
              <a:rPr lang="en-US" dirty="0"/>
              <a:t> </a:t>
            </a:r>
            <a:r>
              <a:rPr lang="en-US" dirty="0" err="1"/>
              <a:t>wiadomość</a:t>
            </a:r>
            <a:r>
              <a:rPr lang="en-US" dirty="0"/>
              <a:t>. Po </a:t>
            </a:r>
            <a:r>
              <a:rPr lang="en-US" dirty="0" err="1"/>
              <a:t>śmierci</a:t>
            </a:r>
            <a:r>
              <a:rPr lang="en-US" dirty="0"/>
              <a:t> Jana </a:t>
            </a:r>
            <a:r>
              <a:rPr lang="en-US" dirty="0" err="1"/>
              <a:t>Pawła</a:t>
            </a:r>
            <a:r>
              <a:rPr lang="en-US" dirty="0"/>
              <a:t> I, </a:t>
            </a:r>
            <a:r>
              <a:rPr lang="en-US" dirty="0" err="1"/>
              <a:t>którego</a:t>
            </a:r>
            <a:r>
              <a:rPr lang="en-US" dirty="0"/>
              <a:t> </a:t>
            </a:r>
            <a:r>
              <a:rPr lang="en-US" dirty="0" err="1"/>
              <a:t>pontyfikat</a:t>
            </a:r>
            <a:r>
              <a:rPr lang="en-US" dirty="0"/>
              <a:t> </a:t>
            </a:r>
            <a:r>
              <a:rPr lang="en-US" dirty="0" err="1"/>
              <a:t>trwał</a:t>
            </a:r>
            <a:r>
              <a:rPr lang="en-US" dirty="0"/>
              <a:t> </a:t>
            </a:r>
            <a:r>
              <a:rPr lang="en-US" dirty="0" err="1"/>
              <a:t>tylko</a:t>
            </a:r>
            <a:r>
              <a:rPr lang="en-US" dirty="0"/>
              <a:t> 33 </a:t>
            </a:r>
            <a:r>
              <a:rPr lang="en-US" dirty="0" err="1"/>
              <a:t>dni</a:t>
            </a:r>
            <a:r>
              <a:rPr lang="en-US" dirty="0"/>
              <a:t>, 111 </a:t>
            </a:r>
            <a:r>
              <a:rPr lang="en-US" dirty="0" err="1"/>
              <a:t>kardynałów</a:t>
            </a:r>
            <a:r>
              <a:rPr lang="en-US" dirty="0"/>
              <a:t> </a:t>
            </a:r>
            <a:r>
              <a:rPr lang="en-US" dirty="0" err="1"/>
              <a:t>na</a:t>
            </a:r>
            <a:r>
              <a:rPr lang="en-US" dirty="0"/>
              <a:t> </a:t>
            </a:r>
            <a:r>
              <a:rPr lang="en-US" dirty="0" err="1"/>
              <a:t>konklawe</a:t>
            </a:r>
            <a:r>
              <a:rPr lang="en-US" dirty="0"/>
              <a:t> </a:t>
            </a:r>
            <a:r>
              <a:rPr lang="en-US" dirty="0" err="1"/>
              <a:t>wybrało</a:t>
            </a:r>
            <a:r>
              <a:rPr lang="en-US" dirty="0"/>
              <a:t> </a:t>
            </a:r>
            <a:r>
              <a:rPr lang="en-US" dirty="0" err="1"/>
              <a:t>arcybiskupa</a:t>
            </a:r>
            <a:r>
              <a:rPr lang="en-US" dirty="0"/>
              <a:t> </a:t>
            </a:r>
            <a:r>
              <a:rPr lang="en-US" b="1" dirty="0" err="1"/>
              <a:t>Karola</a:t>
            </a:r>
            <a:r>
              <a:rPr lang="en-US" dirty="0"/>
              <a:t> </a:t>
            </a:r>
            <a:r>
              <a:rPr lang="en-US" b="1" dirty="0" err="1"/>
              <a:t>Wojtyłę</a:t>
            </a:r>
            <a:r>
              <a:rPr lang="en-US" dirty="0"/>
              <a:t>, </a:t>
            </a:r>
            <a:r>
              <a:rPr lang="en-US" dirty="0" err="1"/>
              <a:t>który</a:t>
            </a:r>
            <a:r>
              <a:rPr lang="en-US" dirty="0"/>
              <a:t> </a:t>
            </a:r>
            <a:r>
              <a:rPr lang="en-US" dirty="0" err="1"/>
              <a:t>przyjął</a:t>
            </a:r>
            <a:r>
              <a:rPr lang="en-US" dirty="0"/>
              <a:t> </a:t>
            </a:r>
            <a:r>
              <a:rPr lang="en-US" dirty="0" err="1"/>
              <a:t>imię</a:t>
            </a:r>
            <a:r>
              <a:rPr lang="en-US" dirty="0"/>
              <a:t> Jan </a:t>
            </a:r>
            <a:r>
              <a:rPr lang="en-US" dirty="0" err="1"/>
              <a:t>Paweł</a:t>
            </a:r>
            <a:r>
              <a:rPr lang="en-US" dirty="0"/>
              <a:t> II. Po 455 </a:t>
            </a:r>
            <a:r>
              <a:rPr lang="en-US" dirty="0" err="1"/>
              <a:t>latach</a:t>
            </a:r>
            <a:r>
              <a:rPr lang="en-US" dirty="0"/>
              <a:t> </a:t>
            </a:r>
            <a:r>
              <a:rPr lang="en-US" dirty="0" err="1"/>
              <a:t>nowym</a:t>
            </a:r>
            <a:r>
              <a:rPr lang="en-US" dirty="0"/>
              <a:t> </a:t>
            </a:r>
            <a:r>
              <a:rPr lang="en-US" dirty="0" err="1"/>
              <a:t>papieżem</a:t>
            </a:r>
            <a:r>
              <a:rPr lang="en-US" dirty="0"/>
              <a:t> </a:t>
            </a:r>
            <a:r>
              <a:rPr lang="en-US" dirty="0" err="1"/>
              <a:t>nie</a:t>
            </a:r>
            <a:r>
              <a:rPr lang="en-US" dirty="0"/>
              <a:t> </a:t>
            </a:r>
            <a:r>
              <a:rPr lang="en-US" dirty="0" err="1"/>
              <a:t>był</a:t>
            </a:r>
            <a:r>
              <a:rPr lang="en-US" dirty="0"/>
              <a:t> </a:t>
            </a:r>
            <a:r>
              <a:rPr lang="en-US" dirty="0" err="1"/>
              <a:t>Włoch</a:t>
            </a:r>
            <a:r>
              <a:rPr lang="en-US" dirty="0"/>
              <a:t>.</a:t>
            </a:r>
            <a:endParaRPr lang="pl-PL" dirty="0"/>
          </a:p>
        </p:txBody>
      </p:sp>
      <p:pic>
        <p:nvPicPr>
          <p:cNvPr id="21506" name="Picture 2" descr="atykan 22.10.1978. Inauguracja pontyfikatu papieża Jana Pawła II. Fot. PAP/E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0255"/>
            <a:ext cx="3675777" cy="261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0525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0700" y="1135346"/>
            <a:ext cx="3395700" cy="564900"/>
          </a:xfrm>
        </p:spPr>
        <p:txBody>
          <a:bodyPr/>
          <a:lstStyle/>
          <a:p>
            <a:r>
              <a:rPr lang="pl-PL" dirty="0"/>
              <a:t>Strajki </a:t>
            </a:r>
            <a:r>
              <a:rPr lang="pl-PL"/>
              <a:t>1980 r.</a:t>
            </a:r>
            <a:endParaRPr lang="pl-PL" dirty="0"/>
          </a:p>
        </p:txBody>
      </p:sp>
      <p:sp>
        <p:nvSpPr>
          <p:cNvPr id="3" name="Text Placeholder 2"/>
          <p:cNvSpPr>
            <a:spLocks noGrp="1"/>
          </p:cNvSpPr>
          <p:nvPr>
            <p:ph type="body" idx="1"/>
          </p:nvPr>
        </p:nvSpPr>
        <p:spPr>
          <a:xfrm>
            <a:off x="3241963" y="1853855"/>
            <a:ext cx="5708073" cy="2193600"/>
          </a:xfrm>
        </p:spPr>
        <p:txBody>
          <a:bodyPr/>
          <a:lstStyle/>
          <a:p>
            <a:pPr marL="114300" indent="0" algn="just">
              <a:lnSpc>
                <a:spcPct val="150000"/>
              </a:lnSpc>
              <a:buNone/>
            </a:pPr>
            <a:r>
              <a:rPr lang="en-US" dirty="0" err="1"/>
              <a:t>Rok</a:t>
            </a:r>
            <a:r>
              <a:rPr lang="en-US" dirty="0"/>
              <a:t> </a:t>
            </a:r>
            <a:r>
              <a:rPr lang="en-US" dirty="0" err="1"/>
              <a:t>po</a:t>
            </a:r>
            <a:r>
              <a:rPr lang="en-US" dirty="0"/>
              <a:t> </a:t>
            </a:r>
            <a:r>
              <a:rPr lang="en-US" dirty="0" err="1"/>
              <a:t>pielgrzymce</a:t>
            </a:r>
            <a:r>
              <a:rPr lang="en-US" dirty="0"/>
              <a:t> Jana </a:t>
            </a:r>
            <a:r>
              <a:rPr lang="en-US" dirty="0" err="1"/>
              <a:t>Pawła</a:t>
            </a:r>
            <a:r>
              <a:rPr lang="en-US" dirty="0"/>
              <a:t> II, </a:t>
            </a:r>
            <a:r>
              <a:rPr lang="en-US" dirty="0" err="1"/>
              <a:t>latem</a:t>
            </a:r>
            <a:r>
              <a:rPr lang="en-US" dirty="0"/>
              <a:t> 1980 </a:t>
            </a:r>
            <a:r>
              <a:rPr lang="en-US" dirty="0" err="1"/>
              <a:t>roku</a:t>
            </a:r>
            <a:r>
              <a:rPr lang="en-US" dirty="0"/>
              <a:t>, </a:t>
            </a:r>
            <a:r>
              <a:rPr lang="en-US" dirty="0" err="1"/>
              <a:t>doszło</a:t>
            </a:r>
            <a:r>
              <a:rPr lang="en-US" dirty="0"/>
              <a:t> do </a:t>
            </a:r>
            <a:r>
              <a:rPr lang="en-US" dirty="0" err="1"/>
              <a:t>największych</a:t>
            </a:r>
            <a:r>
              <a:rPr lang="en-US" dirty="0"/>
              <a:t> </a:t>
            </a:r>
            <a:r>
              <a:rPr lang="en-US" dirty="0" err="1"/>
              <a:t>strajków</a:t>
            </a:r>
            <a:r>
              <a:rPr lang="en-US" dirty="0"/>
              <a:t> w </a:t>
            </a:r>
            <a:r>
              <a:rPr lang="en-US" dirty="0" err="1"/>
              <a:t>historii</a:t>
            </a:r>
            <a:r>
              <a:rPr lang="en-US" dirty="0"/>
              <a:t> PRL. </a:t>
            </a:r>
            <a:r>
              <a:rPr lang="en-US" dirty="0" err="1"/>
              <a:t>Wybuchały</a:t>
            </a:r>
            <a:r>
              <a:rPr lang="en-US" dirty="0"/>
              <a:t> one w </a:t>
            </a:r>
            <a:r>
              <a:rPr lang="en-US" dirty="0" err="1"/>
              <a:t>różnych</a:t>
            </a:r>
            <a:r>
              <a:rPr lang="en-US" dirty="0"/>
              <a:t> </a:t>
            </a:r>
            <a:r>
              <a:rPr lang="en-US" dirty="0" err="1"/>
              <a:t>miastach</a:t>
            </a:r>
            <a:r>
              <a:rPr lang="en-US" dirty="0"/>
              <a:t> </a:t>
            </a:r>
            <a:r>
              <a:rPr lang="en-US" dirty="0" err="1"/>
              <a:t>Polski</a:t>
            </a:r>
            <a:r>
              <a:rPr lang="en-US" dirty="0"/>
              <a:t>. </a:t>
            </a:r>
            <a:r>
              <a:rPr lang="en-US" dirty="0" err="1"/>
              <a:t>Jednak</a:t>
            </a:r>
            <a:r>
              <a:rPr lang="en-US" dirty="0"/>
              <a:t> </a:t>
            </a:r>
            <a:r>
              <a:rPr lang="en-US" dirty="0" err="1"/>
              <a:t>największe</a:t>
            </a:r>
            <a:r>
              <a:rPr lang="en-US" dirty="0"/>
              <a:t> </a:t>
            </a:r>
            <a:r>
              <a:rPr lang="en-US" dirty="0" err="1"/>
              <a:t>znaczenie</a:t>
            </a:r>
            <a:r>
              <a:rPr lang="en-US" dirty="0"/>
              <a:t> </a:t>
            </a:r>
            <a:r>
              <a:rPr lang="en-US" dirty="0" err="1"/>
              <a:t>miał</a:t>
            </a:r>
            <a:r>
              <a:rPr lang="en-US" dirty="0"/>
              <a:t> </a:t>
            </a:r>
            <a:r>
              <a:rPr lang="en-US" dirty="0" err="1"/>
              <a:t>strajk</a:t>
            </a:r>
            <a:r>
              <a:rPr lang="en-US" dirty="0"/>
              <a:t> w </a:t>
            </a:r>
            <a:r>
              <a:rPr lang="en-US" dirty="0" err="1"/>
              <a:t>Stoczni</a:t>
            </a:r>
            <a:r>
              <a:rPr lang="en-US" dirty="0"/>
              <a:t> </a:t>
            </a:r>
            <a:r>
              <a:rPr lang="en-US" dirty="0" err="1"/>
              <a:t>im</a:t>
            </a:r>
            <a:r>
              <a:rPr lang="en-US" dirty="0"/>
              <a:t>. </a:t>
            </a:r>
            <a:r>
              <a:rPr lang="en-US" dirty="0" err="1"/>
              <a:t>Lenina</a:t>
            </a:r>
            <a:r>
              <a:rPr lang="en-US" dirty="0"/>
              <a:t> w </a:t>
            </a:r>
            <a:r>
              <a:rPr lang="en-US" dirty="0" err="1"/>
              <a:t>Gdańsku</a:t>
            </a:r>
            <a:r>
              <a:rPr lang="en-US" dirty="0"/>
              <a:t>, </a:t>
            </a:r>
            <a:r>
              <a:rPr lang="en-US" dirty="0" err="1"/>
              <a:t>na</a:t>
            </a:r>
            <a:r>
              <a:rPr lang="en-US" dirty="0"/>
              <a:t> </a:t>
            </a:r>
            <a:r>
              <a:rPr lang="en-US" dirty="0" err="1"/>
              <a:t>którego</a:t>
            </a:r>
            <a:r>
              <a:rPr lang="en-US" dirty="0"/>
              <a:t> </a:t>
            </a:r>
            <a:r>
              <a:rPr lang="en-US" dirty="0" err="1"/>
              <a:t>czele</a:t>
            </a:r>
            <a:r>
              <a:rPr lang="en-US" dirty="0"/>
              <a:t> </a:t>
            </a:r>
            <a:r>
              <a:rPr lang="en-US" dirty="0" err="1"/>
              <a:t>stanął</a:t>
            </a:r>
            <a:r>
              <a:rPr lang="en-US" dirty="0"/>
              <a:t> Lech </a:t>
            </a:r>
            <a:r>
              <a:rPr lang="en-US" dirty="0" err="1"/>
              <a:t>Wałęsa</a:t>
            </a:r>
            <a:r>
              <a:rPr lang="en-US" dirty="0"/>
              <a:t>.</a:t>
            </a:r>
            <a:endParaRPr lang="pl-PL" dirty="0"/>
          </a:p>
        </p:txBody>
      </p:sp>
      <p:pic>
        <p:nvPicPr>
          <p:cNvPr id="4" name="Picture Placeholder 5"/>
          <p:cNvPicPr>
            <a:picLocks noChangeAspect="1"/>
          </p:cNvPicPr>
          <p:nvPr/>
        </p:nvPicPr>
        <p:blipFill>
          <a:blip r:embed="rId2">
            <a:extLst>
              <a:ext uri="{28A0092B-C50C-407E-A947-70E740481C1C}">
                <a14:useLocalDpi xmlns:a14="http://schemas.microsoft.com/office/drawing/2010/main" val="0"/>
              </a:ext>
            </a:extLst>
          </a:blip>
          <a:srcRect l="26569" r="26569"/>
          <a:stretch>
            <a:fillRect/>
          </a:stretch>
        </p:blipFill>
        <p:spPr>
          <a:xfrm>
            <a:off x="-4022" y="609600"/>
            <a:ext cx="3245985" cy="4156364"/>
          </a:xfrm>
          <a:prstGeom prst="rect">
            <a:avLst/>
          </a:prstGeom>
        </p:spPr>
      </p:pic>
    </p:spTree>
    <p:extLst>
      <p:ext uri="{BB962C8B-B14F-4D97-AF65-F5344CB8AC3E}">
        <p14:creationId xmlns:p14="http://schemas.microsoft.com/office/powerpoint/2010/main" val="18135918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2582" y="541864"/>
            <a:ext cx="6151418" cy="564900"/>
          </a:xfrm>
        </p:spPr>
        <p:txBody>
          <a:bodyPr/>
          <a:lstStyle/>
          <a:p>
            <a:pPr algn="l"/>
            <a:r>
              <a:rPr lang="en-US" dirty="0"/>
              <a:t>1980 – </a:t>
            </a:r>
            <a:r>
              <a:rPr lang="en-US" dirty="0" err="1"/>
              <a:t>Nagroda</a:t>
            </a:r>
            <a:r>
              <a:rPr lang="en-US" dirty="0"/>
              <a:t> </a:t>
            </a:r>
            <a:r>
              <a:rPr lang="en-US" dirty="0" err="1"/>
              <a:t>Nobla</a:t>
            </a:r>
            <a:r>
              <a:rPr lang="en-US" dirty="0"/>
              <a:t> w </a:t>
            </a:r>
            <a:r>
              <a:rPr lang="en-US" dirty="0" err="1"/>
              <a:t>dziedzinie</a:t>
            </a:r>
            <a:r>
              <a:rPr lang="en-US" dirty="0"/>
              <a:t> </a:t>
            </a:r>
            <a:r>
              <a:rPr lang="en-US" dirty="0" err="1"/>
              <a:t>literatury</a:t>
            </a:r>
            <a:r>
              <a:rPr lang="en-US" dirty="0"/>
              <a:t> </a:t>
            </a:r>
            <a:r>
              <a:rPr lang="en-US" dirty="0" err="1"/>
              <a:t>dla</a:t>
            </a:r>
            <a:r>
              <a:rPr lang="en-US" dirty="0"/>
              <a:t> </a:t>
            </a:r>
            <a:r>
              <a:rPr lang="en-US" dirty="0" err="1"/>
              <a:t>Czesława</a:t>
            </a:r>
            <a:r>
              <a:rPr lang="en-US" dirty="0"/>
              <a:t> </a:t>
            </a:r>
            <a:r>
              <a:rPr lang="en-US" dirty="0" err="1"/>
              <a:t>Miłosza</a:t>
            </a:r>
            <a:endParaRPr lang="pl-PL" dirty="0"/>
          </a:p>
        </p:txBody>
      </p:sp>
      <p:sp>
        <p:nvSpPr>
          <p:cNvPr id="3" name="Text Placeholder 2"/>
          <p:cNvSpPr>
            <a:spLocks noGrp="1"/>
          </p:cNvSpPr>
          <p:nvPr>
            <p:ph type="body" idx="1"/>
          </p:nvPr>
        </p:nvSpPr>
        <p:spPr>
          <a:xfrm>
            <a:off x="4239491" y="1807525"/>
            <a:ext cx="4572000" cy="2193600"/>
          </a:xfrm>
        </p:spPr>
        <p:txBody>
          <a:bodyPr/>
          <a:lstStyle/>
          <a:p>
            <a:pPr marL="114300" indent="0" algn="just">
              <a:lnSpc>
                <a:spcPct val="150000"/>
              </a:lnSpc>
              <a:buNone/>
            </a:pPr>
            <a:r>
              <a:rPr lang="en-US" dirty="0"/>
              <a:t>9 </a:t>
            </a:r>
            <a:r>
              <a:rPr lang="en-US" dirty="0" err="1"/>
              <a:t>października</a:t>
            </a:r>
            <a:r>
              <a:rPr lang="en-US" dirty="0"/>
              <a:t> </a:t>
            </a:r>
            <a:r>
              <a:rPr lang="en-US" b="1" dirty="0"/>
              <a:t>1980</a:t>
            </a:r>
            <a:r>
              <a:rPr lang="en-US" dirty="0"/>
              <a:t> </a:t>
            </a:r>
            <a:r>
              <a:rPr lang="en-US" dirty="0" err="1"/>
              <a:t>roku</a:t>
            </a:r>
            <a:r>
              <a:rPr lang="en-US" dirty="0"/>
              <a:t> </a:t>
            </a:r>
            <a:r>
              <a:rPr lang="en-US" dirty="0" err="1"/>
              <a:t>ogłoszono</a:t>
            </a:r>
            <a:r>
              <a:rPr lang="en-US" dirty="0"/>
              <a:t>, </a:t>
            </a:r>
            <a:r>
              <a:rPr lang="en-US" dirty="0" err="1"/>
              <a:t>że</a:t>
            </a:r>
            <a:r>
              <a:rPr lang="en-US" dirty="0"/>
              <a:t> </a:t>
            </a:r>
            <a:r>
              <a:rPr lang="en-US" b="1" dirty="0" err="1"/>
              <a:t>Czesław</a:t>
            </a:r>
            <a:r>
              <a:rPr lang="en-US" b="1" dirty="0"/>
              <a:t> </a:t>
            </a:r>
            <a:r>
              <a:rPr lang="en-US" b="1" dirty="0" err="1"/>
              <a:t>Miłosz</a:t>
            </a:r>
            <a:r>
              <a:rPr lang="en-US" dirty="0"/>
              <a:t> </a:t>
            </a:r>
            <a:r>
              <a:rPr lang="en-US" dirty="0" err="1"/>
              <a:t>dostał</a:t>
            </a:r>
            <a:r>
              <a:rPr lang="en-US" dirty="0"/>
              <a:t> </a:t>
            </a:r>
            <a:r>
              <a:rPr lang="en-US" b="1" dirty="0" err="1"/>
              <a:t>nagrodę</a:t>
            </a:r>
            <a:r>
              <a:rPr lang="en-US" dirty="0"/>
              <a:t> </a:t>
            </a:r>
            <a:r>
              <a:rPr lang="en-US" dirty="0" err="1"/>
              <a:t>za</a:t>
            </a:r>
            <a:r>
              <a:rPr lang="en-US" dirty="0"/>
              <a:t> "</a:t>
            </a:r>
            <a:r>
              <a:rPr lang="en-US" dirty="0" err="1"/>
              <a:t>bezkompromisową</a:t>
            </a:r>
            <a:r>
              <a:rPr lang="en-US" dirty="0"/>
              <a:t> </a:t>
            </a:r>
            <a:r>
              <a:rPr lang="en-US" dirty="0" err="1"/>
              <a:t>wnikliwość</a:t>
            </a:r>
            <a:r>
              <a:rPr lang="en-US" dirty="0"/>
              <a:t> w </a:t>
            </a:r>
            <a:r>
              <a:rPr lang="en-US" dirty="0" err="1"/>
              <a:t>ujawnianiu</a:t>
            </a:r>
            <a:r>
              <a:rPr lang="en-US" dirty="0"/>
              <a:t> </a:t>
            </a:r>
            <a:r>
              <a:rPr lang="en-US" dirty="0" err="1"/>
              <a:t>zagrożenia</a:t>
            </a:r>
            <a:r>
              <a:rPr lang="en-US" dirty="0"/>
              <a:t> </a:t>
            </a:r>
            <a:r>
              <a:rPr lang="en-US" dirty="0" err="1"/>
              <a:t>człowieka</a:t>
            </a:r>
            <a:r>
              <a:rPr lang="en-US" dirty="0"/>
              <a:t> w </a:t>
            </a:r>
            <a:r>
              <a:rPr lang="en-US" dirty="0" err="1"/>
              <a:t>świecie</a:t>
            </a:r>
            <a:r>
              <a:rPr lang="en-US" dirty="0"/>
              <a:t> </a:t>
            </a:r>
            <a:r>
              <a:rPr lang="en-US" dirty="0" err="1"/>
              <a:t>pełnym</a:t>
            </a:r>
            <a:r>
              <a:rPr lang="en-US" dirty="0"/>
              <a:t> </a:t>
            </a:r>
            <a:r>
              <a:rPr lang="en-US" dirty="0" err="1"/>
              <a:t>gwałtownych</a:t>
            </a:r>
            <a:r>
              <a:rPr lang="en-US" dirty="0"/>
              <a:t> </a:t>
            </a:r>
            <a:r>
              <a:rPr lang="en-US" dirty="0" err="1"/>
              <a:t>konfliktów</a:t>
            </a:r>
            <a:r>
              <a:rPr lang="en-US" dirty="0"/>
              <a:t>".</a:t>
            </a:r>
            <a:endParaRPr lang="pl-PL" dirty="0"/>
          </a:p>
        </p:txBody>
      </p:sp>
      <p:pic>
        <p:nvPicPr>
          <p:cNvPr id="22530" name="Picture 2" descr="owa noblowska Czesława Miłosza [1980] – Zapisz.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9309"/>
            <a:ext cx="4022314" cy="3010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4714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637" y="624991"/>
            <a:ext cx="5151525" cy="564900"/>
          </a:xfrm>
        </p:spPr>
        <p:txBody>
          <a:bodyPr/>
          <a:lstStyle/>
          <a:p>
            <a:pPr algn="r"/>
            <a:r>
              <a:rPr lang="en-US" dirty="0" err="1"/>
              <a:t>Pokojowa</a:t>
            </a:r>
            <a:r>
              <a:rPr lang="en-US" dirty="0"/>
              <a:t> </a:t>
            </a:r>
            <a:r>
              <a:rPr lang="en-US" dirty="0" err="1"/>
              <a:t>Nagroda</a:t>
            </a:r>
            <a:r>
              <a:rPr lang="en-US" dirty="0"/>
              <a:t> </a:t>
            </a:r>
            <a:r>
              <a:rPr lang="en-US" dirty="0" err="1"/>
              <a:t>Nobla</a:t>
            </a:r>
            <a:r>
              <a:rPr lang="en-US" dirty="0"/>
              <a:t> </a:t>
            </a:r>
            <a:br>
              <a:rPr lang="en-US" dirty="0"/>
            </a:br>
            <a:r>
              <a:rPr lang="en-US" dirty="0" err="1"/>
              <a:t>dla</a:t>
            </a:r>
            <a:r>
              <a:rPr lang="en-US" dirty="0"/>
              <a:t> </a:t>
            </a:r>
            <a:r>
              <a:rPr lang="en-US" dirty="0" err="1"/>
              <a:t>Lecha</a:t>
            </a:r>
            <a:r>
              <a:rPr lang="en-US" dirty="0"/>
              <a:t> </a:t>
            </a:r>
            <a:r>
              <a:rPr lang="en-US" dirty="0" err="1"/>
              <a:t>Wałęsy</a:t>
            </a:r>
            <a:endParaRPr lang="pl-PL" dirty="0"/>
          </a:p>
        </p:txBody>
      </p:sp>
      <p:sp>
        <p:nvSpPr>
          <p:cNvPr id="3" name="Text Placeholder 2"/>
          <p:cNvSpPr>
            <a:spLocks noGrp="1"/>
          </p:cNvSpPr>
          <p:nvPr>
            <p:ph type="body" idx="1"/>
          </p:nvPr>
        </p:nvSpPr>
        <p:spPr>
          <a:xfrm>
            <a:off x="3657600" y="1493636"/>
            <a:ext cx="5070764" cy="3092218"/>
          </a:xfrm>
        </p:spPr>
        <p:txBody>
          <a:bodyPr/>
          <a:lstStyle/>
          <a:p>
            <a:pPr algn="l" fontAlgn="base"/>
            <a:r>
              <a:rPr lang="en-US" dirty="0"/>
              <a:t>5 </a:t>
            </a:r>
            <a:r>
              <a:rPr lang="en-US" dirty="0" err="1"/>
              <a:t>października</a:t>
            </a:r>
            <a:r>
              <a:rPr lang="en-US" dirty="0"/>
              <a:t> 1983 </a:t>
            </a:r>
            <a:r>
              <a:rPr lang="en-US" dirty="0" err="1"/>
              <a:t>roku</a:t>
            </a:r>
            <a:r>
              <a:rPr lang="en-US" dirty="0"/>
              <a:t> </a:t>
            </a:r>
            <a:r>
              <a:rPr lang="en-US" dirty="0" err="1"/>
              <a:t>Norweski</a:t>
            </a:r>
            <a:r>
              <a:rPr lang="en-US" dirty="0"/>
              <a:t> </a:t>
            </a:r>
            <a:r>
              <a:rPr lang="en-US" dirty="0" err="1"/>
              <a:t>Komitet</a:t>
            </a:r>
            <a:r>
              <a:rPr lang="en-US" dirty="0"/>
              <a:t> </a:t>
            </a:r>
            <a:r>
              <a:rPr lang="en-US" dirty="0" err="1"/>
              <a:t>Noblowski</a:t>
            </a:r>
            <a:r>
              <a:rPr lang="en-US" dirty="0"/>
              <a:t> </a:t>
            </a:r>
            <a:r>
              <a:rPr lang="en-US" dirty="0" err="1"/>
              <a:t>przyznał</a:t>
            </a:r>
            <a:r>
              <a:rPr lang="en-US" dirty="0"/>
              <a:t> </a:t>
            </a:r>
            <a:r>
              <a:rPr lang="en-US" dirty="0" err="1"/>
              <a:t>Pokojową</a:t>
            </a:r>
            <a:r>
              <a:rPr lang="en-US" dirty="0"/>
              <a:t> </a:t>
            </a:r>
            <a:r>
              <a:rPr lang="en-US" dirty="0" err="1"/>
              <a:t>Nagrodę</a:t>
            </a:r>
            <a:r>
              <a:rPr lang="en-US" dirty="0"/>
              <a:t> </a:t>
            </a:r>
            <a:r>
              <a:rPr lang="en-US" dirty="0" err="1"/>
              <a:t>Nobla</a:t>
            </a:r>
            <a:r>
              <a:rPr lang="en-US" dirty="0"/>
              <a:t> </a:t>
            </a:r>
            <a:r>
              <a:rPr lang="en-US" b="1" dirty="0" err="1"/>
              <a:t>Lechowi</a:t>
            </a:r>
            <a:r>
              <a:rPr lang="en-US" b="1" dirty="0"/>
              <a:t> </a:t>
            </a:r>
            <a:r>
              <a:rPr lang="en-US" b="1" dirty="0" err="1"/>
              <a:t>Wałęsie</a:t>
            </a:r>
            <a:r>
              <a:rPr lang="en-US" dirty="0"/>
              <a:t>, </a:t>
            </a:r>
            <a:r>
              <a:rPr lang="en-US" dirty="0" err="1"/>
              <a:t>przewodniczącemu</a:t>
            </a:r>
            <a:r>
              <a:rPr lang="en-US" dirty="0"/>
              <a:t> „</a:t>
            </a:r>
            <a:r>
              <a:rPr lang="en-US" dirty="0" err="1"/>
              <a:t>Solidarności</a:t>
            </a:r>
            <a:r>
              <a:rPr lang="en-US" dirty="0"/>
              <a:t>”. </a:t>
            </a:r>
          </a:p>
          <a:p>
            <a:pPr algn="l" fontAlgn="base"/>
            <a:endParaRPr lang="en-US" dirty="0"/>
          </a:p>
          <a:p>
            <a:pPr algn="l" fontAlgn="base"/>
            <a:r>
              <a:rPr lang="en-US" dirty="0" err="1"/>
              <a:t>Dla</a:t>
            </a:r>
            <a:r>
              <a:rPr lang="en-US" dirty="0"/>
              <a:t> </a:t>
            </a:r>
            <a:r>
              <a:rPr lang="en-US" dirty="0" err="1"/>
              <a:t>polskiej</a:t>
            </a:r>
            <a:r>
              <a:rPr lang="en-US" dirty="0"/>
              <a:t> </a:t>
            </a:r>
            <a:r>
              <a:rPr lang="en-US" dirty="0" err="1"/>
              <a:t>opozycji</a:t>
            </a:r>
            <a:r>
              <a:rPr lang="en-US" dirty="0"/>
              <a:t> </a:t>
            </a:r>
            <a:r>
              <a:rPr lang="en-US" dirty="0" err="1"/>
              <a:t>antykomunistycznej</a:t>
            </a:r>
            <a:r>
              <a:rPr lang="en-US" dirty="0"/>
              <a:t> </a:t>
            </a:r>
            <a:r>
              <a:rPr lang="en-US" dirty="0" err="1"/>
              <a:t>był</a:t>
            </a:r>
            <a:r>
              <a:rPr lang="en-US" dirty="0"/>
              <a:t> to </a:t>
            </a:r>
            <a:r>
              <a:rPr lang="en-US" dirty="0" err="1"/>
              <a:t>dzień</a:t>
            </a:r>
            <a:r>
              <a:rPr lang="en-US" dirty="0"/>
              <a:t> </a:t>
            </a:r>
            <a:r>
              <a:rPr lang="en-US" dirty="0" err="1"/>
              <a:t>tryumfu</a:t>
            </a:r>
            <a:r>
              <a:rPr lang="en-US" dirty="0"/>
              <a:t>, </a:t>
            </a:r>
            <a:r>
              <a:rPr lang="en-US" dirty="0" err="1"/>
              <a:t>dla</a:t>
            </a:r>
            <a:r>
              <a:rPr lang="en-US" dirty="0"/>
              <a:t> </a:t>
            </a:r>
            <a:r>
              <a:rPr lang="en-US" dirty="0" err="1"/>
              <a:t>władz</a:t>
            </a:r>
            <a:r>
              <a:rPr lang="en-US" dirty="0"/>
              <a:t> PRL </a:t>
            </a:r>
            <a:r>
              <a:rPr lang="en-US" dirty="0" err="1"/>
              <a:t>katastrofy</a:t>
            </a:r>
            <a:r>
              <a:rPr lang="en-US" dirty="0"/>
              <a:t>. </a:t>
            </a:r>
            <a:br>
              <a:rPr lang="en-US" dirty="0"/>
            </a:br>
            <a:endParaRPr lang="en-US" dirty="0"/>
          </a:p>
          <a:p>
            <a:pPr algn="l" fontAlgn="base"/>
            <a:r>
              <a:rPr lang="en-US" dirty="0" err="1"/>
              <a:t>Ze</a:t>
            </a:r>
            <a:r>
              <a:rPr lang="en-US" dirty="0"/>
              <a:t> </a:t>
            </a:r>
            <a:r>
              <a:rPr lang="en-US" dirty="0" err="1"/>
              <a:t>względu</a:t>
            </a:r>
            <a:r>
              <a:rPr lang="en-US" dirty="0"/>
              <a:t> </a:t>
            </a:r>
            <a:r>
              <a:rPr lang="en-US" dirty="0" err="1"/>
              <a:t>na</a:t>
            </a:r>
            <a:r>
              <a:rPr lang="en-US" dirty="0"/>
              <a:t> </a:t>
            </a:r>
            <a:r>
              <a:rPr lang="en-US" dirty="0" err="1"/>
              <a:t>sytuację</a:t>
            </a:r>
            <a:r>
              <a:rPr lang="en-US" dirty="0"/>
              <a:t> </a:t>
            </a:r>
            <a:r>
              <a:rPr lang="en-US" dirty="0" err="1"/>
              <a:t>polityczną</a:t>
            </a:r>
            <a:r>
              <a:rPr lang="en-US" dirty="0"/>
              <a:t> 10 </a:t>
            </a:r>
            <a:r>
              <a:rPr lang="en-US" dirty="0" err="1"/>
              <a:t>grudnia</a:t>
            </a:r>
            <a:r>
              <a:rPr lang="en-US" dirty="0"/>
              <a:t> w Oslo to Danuta </a:t>
            </a:r>
            <a:r>
              <a:rPr lang="en-US" dirty="0" err="1"/>
              <a:t>Wałęsa</a:t>
            </a:r>
            <a:r>
              <a:rPr lang="en-US" dirty="0"/>
              <a:t>, w </a:t>
            </a:r>
            <a:r>
              <a:rPr lang="en-US" dirty="0" err="1"/>
              <a:t>imieniu</a:t>
            </a:r>
            <a:r>
              <a:rPr lang="en-US" dirty="0"/>
              <a:t> </a:t>
            </a:r>
            <a:r>
              <a:rPr lang="en-US" dirty="0" err="1"/>
              <a:t>swego</a:t>
            </a:r>
            <a:r>
              <a:rPr lang="en-US" dirty="0"/>
              <a:t> </a:t>
            </a:r>
            <a:r>
              <a:rPr lang="en-US" dirty="0" err="1"/>
              <a:t>męża</a:t>
            </a:r>
            <a:r>
              <a:rPr lang="en-US" dirty="0"/>
              <a:t> </a:t>
            </a:r>
            <a:r>
              <a:rPr lang="en-US" dirty="0" err="1"/>
              <a:t>Lecha</a:t>
            </a:r>
            <a:r>
              <a:rPr lang="en-US" dirty="0"/>
              <a:t>, </a:t>
            </a:r>
            <a:r>
              <a:rPr lang="en-US" dirty="0" err="1"/>
              <a:t>odebrała</a:t>
            </a:r>
            <a:r>
              <a:rPr lang="en-US" dirty="0"/>
              <a:t> </a:t>
            </a:r>
            <a:r>
              <a:rPr lang="en-US" dirty="0" err="1"/>
              <a:t>Nagrodę</a:t>
            </a:r>
            <a:r>
              <a:rPr lang="en-US" dirty="0"/>
              <a:t> </a:t>
            </a:r>
            <a:r>
              <a:rPr lang="en-US" dirty="0" err="1"/>
              <a:t>Nobla</a:t>
            </a:r>
            <a:r>
              <a:rPr lang="en-US" dirty="0"/>
              <a:t>.</a:t>
            </a:r>
          </a:p>
          <a:p>
            <a:pPr algn="l"/>
            <a:endParaRPr lang="pl-PL" dirty="0"/>
          </a:p>
        </p:txBody>
      </p:sp>
      <p:pic>
        <p:nvPicPr>
          <p:cNvPr id="23554" name="Picture 2" descr="ra o Nobla dla Wałęsy - Focus.p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4" y="1586345"/>
            <a:ext cx="3474431" cy="2999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1548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575" y="498764"/>
            <a:ext cx="7719000" cy="942109"/>
          </a:xfrm>
        </p:spPr>
        <p:txBody>
          <a:bodyPr/>
          <a:lstStyle/>
          <a:p>
            <a:r>
              <a:rPr lang="en-US" dirty="0" err="1"/>
              <a:t>Wiersz</a:t>
            </a:r>
            <a:r>
              <a:rPr lang="en-US" dirty="0"/>
              <a:t> "</a:t>
            </a:r>
            <a:r>
              <a:rPr lang="en-US" dirty="0" err="1"/>
              <a:t>Solidarność</a:t>
            </a:r>
            <a:r>
              <a:rPr lang="en-US" dirty="0"/>
              <a:t>"</a:t>
            </a:r>
            <a:br>
              <a:rPr lang="en-US" dirty="0"/>
            </a:br>
            <a:endParaRPr lang="pl-PL" dirty="0"/>
          </a:p>
        </p:txBody>
      </p:sp>
      <p:sp>
        <p:nvSpPr>
          <p:cNvPr id="3" name="Text Placeholder 2"/>
          <p:cNvSpPr>
            <a:spLocks noGrp="1"/>
          </p:cNvSpPr>
          <p:nvPr>
            <p:ph type="body" idx="1"/>
          </p:nvPr>
        </p:nvSpPr>
        <p:spPr>
          <a:xfrm>
            <a:off x="1266832" y="1260571"/>
            <a:ext cx="3360661" cy="3478773"/>
          </a:xfrm>
        </p:spPr>
        <p:txBody>
          <a:bodyPr/>
          <a:lstStyle/>
          <a:p>
            <a:pPr marL="139700" indent="0">
              <a:lnSpc>
                <a:spcPct val="150000"/>
              </a:lnSpc>
              <a:buNone/>
            </a:pPr>
            <a:r>
              <a:rPr lang="en-US" dirty="0" err="1"/>
              <a:t>Tra</a:t>
            </a:r>
            <a:r>
              <a:rPr lang="pl-PL" dirty="0"/>
              <a:t>m</a:t>
            </a:r>
            <a:r>
              <a:rPr lang="en-US" dirty="0" err="1"/>
              <a:t>waje</a:t>
            </a:r>
            <a:r>
              <a:rPr lang="pl-PL" dirty="0"/>
              <a:t>m</a:t>
            </a:r>
            <a:r>
              <a:rPr lang="en-US" dirty="0"/>
              <a:t> </a:t>
            </a:r>
            <a:r>
              <a:rPr lang="en-US" dirty="0" err="1"/>
              <a:t>podjadę</a:t>
            </a:r>
            <a:r>
              <a:rPr lang="en-US" dirty="0"/>
              <a:t> z </a:t>
            </a:r>
            <a:r>
              <a:rPr lang="en-US" dirty="0" err="1"/>
              <a:t>Krzywonos</a:t>
            </a:r>
            <a:r>
              <a:rPr lang="en-US" dirty="0"/>
              <a:t> </a:t>
            </a:r>
          </a:p>
          <a:p>
            <a:pPr marL="139700" indent="0">
              <a:lnSpc>
                <a:spcPct val="150000"/>
              </a:lnSpc>
              <a:buNone/>
            </a:pPr>
            <a:r>
              <a:rPr lang="en-US" dirty="0" err="1"/>
              <a:t>Przez</a:t>
            </a:r>
            <a:r>
              <a:rPr lang="en-US" dirty="0"/>
              <a:t> </a:t>
            </a:r>
            <a:r>
              <a:rPr lang="en-US" dirty="0" err="1"/>
              <a:t>płot</a:t>
            </a:r>
            <a:r>
              <a:rPr lang="en-US" dirty="0"/>
              <a:t> </a:t>
            </a:r>
            <a:r>
              <a:rPr lang="en-US" dirty="0" err="1"/>
              <a:t>przeskoczę</a:t>
            </a:r>
            <a:r>
              <a:rPr lang="en-US" dirty="0"/>
              <a:t> z </a:t>
            </a:r>
            <a:r>
              <a:rPr lang="en-US" dirty="0" err="1"/>
              <a:t>Lechem</a:t>
            </a:r>
            <a:r>
              <a:rPr lang="en-US" dirty="0"/>
              <a:t>.</a:t>
            </a:r>
          </a:p>
          <a:p>
            <a:pPr marL="139700" indent="0">
              <a:lnSpc>
                <a:spcPct val="150000"/>
              </a:lnSpc>
              <a:buNone/>
            </a:pPr>
            <a:r>
              <a:rPr lang="en-US" dirty="0"/>
              <a:t>Na </a:t>
            </a:r>
            <a:r>
              <a:rPr lang="en-US" dirty="0" err="1"/>
              <a:t>Annę</a:t>
            </a:r>
            <a:r>
              <a:rPr lang="en-US" dirty="0"/>
              <a:t> </a:t>
            </a:r>
            <a:r>
              <a:rPr lang="en-US" dirty="0" err="1"/>
              <a:t>przyszedł</a:t>
            </a:r>
            <a:r>
              <a:rPr lang="en-US" dirty="0"/>
              <a:t> </a:t>
            </a:r>
            <a:r>
              <a:rPr lang="en-US" dirty="0" err="1"/>
              <a:t>dzi</a:t>
            </a:r>
            <a:r>
              <a:rPr lang="pl-PL" dirty="0"/>
              <a:t>ś</a:t>
            </a:r>
            <a:r>
              <a:rPr lang="en-US" dirty="0"/>
              <a:t> </a:t>
            </a:r>
            <a:r>
              <a:rPr lang="en-US" dirty="0" err="1"/>
              <a:t>donos</a:t>
            </a:r>
            <a:r>
              <a:rPr lang="en-US" dirty="0"/>
              <a:t>.</a:t>
            </a:r>
          </a:p>
          <a:p>
            <a:pPr marL="139700" indent="0">
              <a:lnSpc>
                <a:spcPct val="150000"/>
              </a:lnSpc>
              <a:buNone/>
            </a:pPr>
            <a:r>
              <a:rPr lang="en-US" dirty="0"/>
              <a:t>Od </a:t>
            </a:r>
            <a:r>
              <a:rPr lang="en-US" dirty="0" err="1"/>
              <a:t>tych</a:t>
            </a:r>
            <a:r>
              <a:rPr lang="en-US" dirty="0"/>
              <a:t> co </a:t>
            </a:r>
            <a:r>
              <a:rPr lang="en-US" dirty="0" err="1"/>
              <a:t>działają</a:t>
            </a:r>
            <a:r>
              <a:rPr lang="en-US" dirty="0"/>
              <a:t> z </a:t>
            </a:r>
            <a:r>
              <a:rPr lang="en-US" dirty="0" err="1"/>
              <a:t>Wojciechem</a:t>
            </a:r>
            <a:r>
              <a:rPr lang="en-US" dirty="0"/>
              <a:t>. </a:t>
            </a:r>
          </a:p>
          <a:p>
            <a:pPr marL="139700" indent="0">
              <a:lnSpc>
                <a:spcPct val="150000"/>
              </a:lnSpc>
              <a:buNone/>
            </a:pPr>
            <a:endParaRPr lang="en-US" dirty="0"/>
          </a:p>
          <a:p>
            <a:pPr marL="139700" indent="0">
              <a:lnSpc>
                <a:spcPct val="150000"/>
              </a:lnSpc>
              <a:buNone/>
            </a:pPr>
            <a:r>
              <a:rPr lang="en-US" dirty="0" err="1"/>
              <a:t>Wyskoczę</a:t>
            </a:r>
            <a:r>
              <a:rPr lang="en-US" dirty="0"/>
              <a:t> </a:t>
            </a:r>
            <a:r>
              <a:rPr lang="en-US" dirty="0" err="1"/>
              <a:t>na</a:t>
            </a:r>
            <a:r>
              <a:rPr lang="en-US" dirty="0"/>
              <a:t> </a:t>
            </a:r>
            <a:r>
              <a:rPr lang="en-US" dirty="0" err="1"/>
              <a:t>zupę</a:t>
            </a:r>
            <a:r>
              <a:rPr lang="en-US" dirty="0"/>
              <a:t> z </a:t>
            </a:r>
            <a:r>
              <a:rPr lang="en-US" dirty="0" err="1"/>
              <a:t>Kuroniem</a:t>
            </a:r>
            <a:r>
              <a:rPr lang="en-US" dirty="0"/>
              <a:t>.</a:t>
            </a:r>
          </a:p>
          <a:p>
            <a:pPr marL="139700" indent="0">
              <a:lnSpc>
                <a:spcPct val="150000"/>
              </a:lnSpc>
              <a:buNone/>
            </a:pPr>
            <a:r>
              <a:rPr lang="en-US" dirty="0" err="1"/>
              <a:t>Uśmiecha</a:t>
            </a:r>
            <a:r>
              <a:rPr lang="en-US" dirty="0"/>
              <a:t> </a:t>
            </a:r>
            <a:r>
              <a:rPr lang="en-US" dirty="0" err="1"/>
              <a:t>się</a:t>
            </a:r>
            <a:r>
              <a:rPr lang="en-US" dirty="0"/>
              <a:t> Andrzej </a:t>
            </a:r>
            <a:r>
              <a:rPr lang="en-US" dirty="0" err="1"/>
              <a:t>Gwiazda</a:t>
            </a:r>
            <a:r>
              <a:rPr lang="en-US" dirty="0"/>
              <a:t>.</a:t>
            </a:r>
          </a:p>
          <a:p>
            <a:pPr marL="139700" indent="0">
              <a:lnSpc>
                <a:spcPct val="150000"/>
              </a:lnSpc>
              <a:buNone/>
            </a:pPr>
            <a:r>
              <a:rPr lang="en-US" dirty="0" err="1"/>
              <a:t>Płynie</a:t>
            </a:r>
            <a:r>
              <a:rPr lang="en-US" dirty="0"/>
              <a:t> </a:t>
            </a:r>
            <a:r>
              <a:rPr lang="en-US" dirty="0" err="1"/>
              <a:t>Janek</a:t>
            </a:r>
            <a:r>
              <a:rPr lang="en-US" dirty="0"/>
              <a:t> </a:t>
            </a:r>
            <a:r>
              <a:rPr lang="en-US" dirty="0" err="1"/>
              <a:t>Wiśniewski</a:t>
            </a:r>
            <a:r>
              <a:rPr lang="en-US" dirty="0"/>
              <a:t>.</a:t>
            </a:r>
          </a:p>
          <a:p>
            <a:pPr marL="139700" indent="0">
              <a:lnSpc>
                <a:spcPct val="150000"/>
              </a:lnSpc>
              <a:buNone/>
            </a:pPr>
            <a:r>
              <a:rPr lang="en-US" dirty="0"/>
              <a:t>Na </a:t>
            </a:r>
            <a:r>
              <a:rPr lang="en-US" dirty="0" err="1"/>
              <a:t>drzwiach</a:t>
            </a:r>
            <a:r>
              <a:rPr lang="en-US" dirty="0"/>
              <a:t> </a:t>
            </a:r>
            <a:r>
              <a:rPr lang="en-US" dirty="0" err="1"/>
              <a:t>sierpniowego</a:t>
            </a:r>
            <a:r>
              <a:rPr lang="en-US" dirty="0"/>
              <a:t> </a:t>
            </a:r>
            <a:r>
              <a:rPr lang="en-US" dirty="0" err="1"/>
              <a:t>Trójmiasta</a:t>
            </a:r>
            <a:r>
              <a:rPr lang="en-US" dirty="0"/>
              <a:t>.</a:t>
            </a:r>
          </a:p>
          <a:p>
            <a:pPr marL="139700" indent="0">
              <a:lnSpc>
                <a:spcPct val="150000"/>
              </a:lnSpc>
              <a:buNone/>
            </a:pPr>
            <a:br>
              <a:rPr lang="en-US" dirty="0"/>
            </a:br>
            <a:endParaRPr lang="en-US" dirty="0"/>
          </a:p>
          <a:p>
            <a:pPr marL="139700" indent="0">
              <a:lnSpc>
                <a:spcPct val="150000"/>
              </a:lnSpc>
              <a:buNone/>
            </a:pPr>
            <a:endParaRPr lang="pl-PL" dirty="0"/>
          </a:p>
        </p:txBody>
      </p:sp>
      <p:sp>
        <p:nvSpPr>
          <p:cNvPr id="5" name="Text Placeholder 2"/>
          <p:cNvSpPr txBox="1">
            <a:spLocks/>
          </p:cNvSpPr>
          <p:nvPr/>
        </p:nvSpPr>
        <p:spPr>
          <a:xfrm>
            <a:off x="4849203" y="1260571"/>
            <a:ext cx="3360661" cy="3371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1pPr>
            <a:lvl2pPr marL="914400" marR="0" lvl="1" indent="-317500" algn="l" rtl="0">
              <a:lnSpc>
                <a:spcPct val="100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2pPr>
            <a:lvl3pPr marL="1371600" marR="0" lvl="2" indent="-317500" algn="l" rtl="0">
              <a:lnSpc>
                <a:spcPct val="100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3pPr>
            <a:lvl4pPr marL="1828800" marR="0" lvl="3" indent="-317500" algn="l" rtl="0">
              <a:lnSpc>
                <a:spcPct val="100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4pPr>
            <a:lvl5pPr marL="2286000" marR="0" lvl="4" indent="-317500" algn="l" rtl="0">
              <a:lnSpc>
                <a:spcPct val="100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5pPr>
            <a:lvl6pPr marL="2743200" marR="0" lvl="5" indent="-317500" algn="l" rtl="0">
              <a:lnSpc>
                <a:spcPct val="100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6pPr>
            <a:lvl7pPr marL="3200400" marR="0" lvl="6" indent="-317500" algn="l" rtl="0">
              <a:lnSpc>
                <a:spcPct val="100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7pPr>
            <a:lvl8pPr marL="3657600" marR="0" lvl="7" indent="-317500" algn="l" rtl="0">
              <a:lnSpc>
                <a:spcPct val="100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8pPr>
            <a:lvl9pPr marL="4114800" marR="0" lvl="8" indent="-317500" algn="l" rtl="0">
              <a:lnSpc>
                <a:spcPct val="100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9pPr>
          </a:lstStyle>
          <a:p>
            <a:pPr marL="139700" indent="0">
              <a:lnSpc>
                <a:spcPct val="150000"/>
              </a:lnSpc>
              <a:buNone/>
            </a:pPr>
            <a:r>
              <a:rPr lang="en-US" dirty="0"/>
              <a:t>Jest </a:t>
            </a:r>
            <a:r>
              <a:rPr lang="en-US" dirty="0" err="1"/>
              <a:t>nas</a:t>
            </a:r>
            <a:r>
              <a:rPr lang="en-US" dirty="0"/>
              <a:t> </a:t>
            </a:r>
            <a:r>
              <a:rPr lang="en-US" dirty="0" err="1"/>
              <a:t>dziesięć</a:t>
            </a:r>
            <a:r>
              <a:rPr lang="en-US" dirty="0"/>
              <a:t> </a:t>
            </a:r>
            <a:r>
              <a:rPr lang="en-US" dirty="0" err="1"/>
              <a:t>milionów</a:t>
            </a:r>
            <a:r>
              <a:rPr lang="en-US" dirty="0"/>
              <a:t>.</a:t>
            </a:r>
          </a:p>
          <a:p>
            <a:pPr marL="139700" indent="0">
              <a:lnSpc>
                <a:spcPct val="150000"/>
              </a:lnSpc>
              <a:buNone/>
            </a:pPr>
            <a:r>
              <a:rPr lang="en-US" dirty="0" err="1"/>
              <a:t>Dzieci</a:t>
            </a:r>
            <a:r>
              <a:rPr lang="en-US" dirty="0"/>
              <a:t> </a:t>
            </a:r>
            <a:r>
              <a:rPr lang="pl-PL" dirty="0"/>
              <a:t>tej </a:t>
            </a:r>
            <a:r>
              <a:rPr lang="en-US" dirty="0" err="1"/>
              <a:t>polskiej</a:t>
            </a:r>
            <a:r>
              <a:rPr lang="en-US" dirty="0"/>
              <a:t> </a:t>
            </a:r>
            <a:r>
              <a:rPr lang="en-US" dirty="0" err="1"/>
              <a:t>ziemi</a:t>
            </a:r>
            <a:r>
              <a:rPr lang="en-US" dirty="0"/>
              <a:t>. </a:t>
            </a:r>
          </a:p>
          <a:p>
            <a:pPr marL="139700" indent="0">
              <a:lnSpc>
                <a:spcPct val="150000"/>
              </a:lnSpc>
              <a:buNone/>
            </a:pPr>
            <a:r>
              <a:rPr lang="en-US" dirty="0" err="1"/>
              <a:t>Niech</a:t>
            </a:r>
            <a:r>
              <a:rPr lang="en-US" dirty="0"/>
              <a:t> </a:t>
            </a:r>
            <a:r>
              <a:rPr lang="en-US" dirty="0" err="1"/>
              <a:t>zstąpi</a:t>
            </a:r>
            <a:r>
              <a:rPr lang="en-US" dirty="0"/>
              <a:t> </a:t>
            </a:r>
            <a:r>
              <a:rPr lang="en-US" dirty="0" err="1"/>
              <a:t>Duch</a:t>
            </a:r>
            <a:r>
              <a:rPr lang="en-US" dirty="0"/>
              <a:t> z </a:t>
            </a:r>
            <a:r>
              <a:rPr lang="en-US" dirty="0" err="1"/>
              <a:t>nieboskłonów</a:t>
            </a:r>
            <a:r>
              <a:rPr lang="en-US" dirty="0"/>
              <a:t>.</a:t>
            </a:r>
          </a:p>
          <a:p>
            <a:pPr marL="139700" indent="0">
              <a:lnSpc>
                <a:spcPct val="150000"/>
              </a:lnSpc>
              <a:buNone/>
            </a:pPr>
            <a:r>
              <a:rPr lang="en-US" dirty="0" err="1"/>
              <a:t>Oblicze</a:t>
            </a:r>
            <a:r>
              <a:rPr lang="en-US" dirty="0"/>
              <a:t> </a:t>
            </a:r>
            <a:r>
              <a:rPr lang="en-US" dirty="0" err="1"/>
              <a:t>tej</a:t>
            </a:r>
            <a:r>
              <a:rPr lang="en-US" dirty="0"/>
              <a:t> </a:t>
            </a:r>
            <a:r>
              <a:rPr lang="en-US" dirty="0" err="1"/>
              <a:t>ziemi</a:t>
            </a:r>
            <a:r>
              <a:rPr lang="en-US" dirty="0"/>
              <a:t> </a:t>
            </a:r>
            <a:r>
              <a:rPr lang="en-US" dirty="0" err="1"/>
              <a:t>zmieni</a:t>
            </a:r>
            <a:r>
              <a:rPr lang="en-US" dirty="0"/>
              <a:t>.</a:t>
            </a:r>
          </a:p>
          <a:p>
            <a:pPr marL="139700" indent="0">
              <a:lnSpc>
                <a:spcPct val="150000"/>
              </a:lnSpc>
              <a:buNone/>
            </a:pPr>
            <a:br>
              <a:rPr lang="en-US" dirty="0"/>
            </a:br>
            <a:endParaRPr lang="en-US" dirty="0"/>
          </a:p>
          <a:p>
            <a:pPr marL="139700" indent="0">
              <a:lnSpc>
                <a:spcPct val="150000"/>
              </a:lnSpc>
              <a:buNone/>
            </a:pPr>
            <a:r>
              <a:rPr lang="en-US" dirty="0"/>
              <a:t>Bo </a:t>
            </a:r>
            <a:r>
              <a:rPr lang="en-US" dirty="0" err="1"/>
              <a:t>Polska</a:t>
            </a:r>
            <a:r>
              <a:rPr lang="en-US" dirty="0"/>
              <a:t> jest </a:t>
            </a:r>
            <a:r>
              <a:rPr lang="en-US" dirty="0" err="1"/>
              <a:t>jedna</a:t>
            </a:r>
            <a:r>
              <a:rPr lang="en-US" dirty="0"/>
              <a:t> </a:t>
            </a:r>
            <a:r>
              <a:rPr lang="en-US" dirty="0" err="1"/>
              <a:t>i</a:t>
            </a:r>
            <a:r>
              <a:rPr lang="en-US" dirty="0"/>
              <a:t> </a:t>
            </a:r>
            <a:r>
              <a:rPr lang="en-US" dirty="0" err="1"/>
              <a:t>wspólna</a:t>
            </a:r>
            <a:r>
              <a:rPr lang="en-US" dirty="0"/>
              <a:t>.</a:t>
            </a:r>
          </a:p>
          <a:p>
            <a:pPr marL="139700" indent="0">
              <a:lnSpc>
                <a:spcPct val="150000"/>
              </a:lnSpc>
              <a:buNone/>
            </a:pPr>
            <a:r>
              <a:rPr lang="en-US" dirty="0" err="1"/>
              <a:t>Nie</a:t>
            </a:r>
            <a:r>
              <a:rPr lang="en-US" dirty="0"/>
              <a:t> jest </a:t>
            </a:r>
            <a:r>
              <a:rPr lang="en-US" dirty="0" err="1"/>
              <a:t>nasza</a:t>
            </a:r>
            <a:r>
              <a:rPr lang="en-US" dirty="0"/>
              <a:t> </a:t>
            </a:r>
            <a:r>
              <a:rPr lang="en-US" dirty="0" err="1"/>
              <a:t>czy</a:t>
            </a:r>
            <a:r>
              <a:rPr lang="en-US" dirty="0"/>
              <a:t> </a:t>
            </a:r>
            <a:r>
              <a:rPr lang="en-US" dirty="0" err="1"/>
              <a:t>wasza</a:t>
            </a:r>
            <a:r>
              <a:rPr lang="en-US" dirty="0"/>
              <a:t>.</a:t>
            </a:r>
          </a:p>
          <a:p>
            <a:pPr marL="139700" indent="0">
              <a:lnSpc>
                <a:spcPct val="150000"/>
              </a:lnSpc>
              <a:buNone/>
            </a:pPr>
            <a:r>
              <a:rPr lang="en-US" dirty="0"/>
              <a:t>A </a:t>
            </a:r>
            <a:r>
              <a:rPr lang="en-US" dirty="0" err="1"/>
              <a:t>Solidarność</a:t>
            </a:r>
            <a:r>
              <a:rPr lang="en-US" dirty="0"/>
              <a:t> jest w </a:t>
            </a:r>
            <a:r>
              <a:rPr lang="en-US" dirty="0" err="1"/>
              <a:t>ludziach</a:t>
            </a:r>
            <a:endParaRPr lang="en-US" dirty="0"/>
          </a:p>
          <a:p>
            <a:pPr marL="139700" indent="0">
              <a:lnSpc>
                <a:spcPct val="150000"/>
              </a:lnSpc>
              <a:buNone/>
            </a:pPr>
            <a:r>
              <a:rPr lang="pl-PL" dirty="0"/>
              <a:t>i n</a:t>
            </a:r>
            <a:r>
              <a:rPr lang="en-US" dirty="0"/>
              <a:t>a </a:t>
            </a:r>
            <a:r>
              <a:rPr lang="en-US" dirty="0" err="1"/>
              <a:t>bal</a:t>
            </a:r>
            <a:r>
              <a:rPr lang="en-US" dirty="0"/>
              <a:t> </a:t>
            </a:r>
            <a:r>
              <a:rPr lang="en-US" dirty="0" err="1"/>
              <a:t>wolności</a:t>
            </a:r>
            <a:r>
              <a:rPr lang="en-US" dirty="0"/>
              <a:t> </a:t>
            </a:r>
            <a:r>
              <a:rPr lang="en-US" dirty="0" err="1"/>
              <a:t>zaprasza</a:t>
            </a:r>
            <a:r>
              <a:rPr lang="en-US" dirty="0"/>
              <a:t>.</a:t>
            </a:r>
          </a:p>
        </p:txBody>
      </p:sp>
    </p:spTree>
    <p:extLst>
      <p:ext uri="{BB962C8B-B14F-4D97-AF65-F5344CB8AC3E}">
        <p14:creationId xmlns:p14="http://schemas.microsoft.com/office/powerpoint/2010/main" val="982490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651164" y="2260310"/>
            <a:ext cx="8021782" cy="510599"/>
          </a:xfrm>
        </p:spPr>
        <p:txBody>
          <a:bodyPr/>
          <a:lstStyle/>
          <a:p>
            <a:pPr marL="114300" indent="0">
              <a:buNone/>
            </a:pPr>
            <a:r>
              <a:rPr lang="en-US" sz="1800" b="1" dirty="0" err="1"/>
              <a:t>Uczniowie</a:t>
            </a:r>
            <a:r>
              <a:rPr lang="en-US" sz="1800" b="1" dirty="0"/>
              <a:t> </a:t>
            </a:r>
            <a:r>
              <a:rPr lang="en-US" sz="1800" b="1" dirty="0" err="1"/>
              <a:t>starają</a:t>
            </a:r>
            <a:r>
              <a:rPr lang="en-US" sz="1800" b="1" dirty="0"/>
              <a:t> </a:t>
            </a:r>
            <a:r>
              <a:rPr lang="en-US" sz="1800" b="1" dirty="0" err="1"/>
              <a:t>się</a:t>
            </a:r>
            <a:r>
              <a:rPr lang="en-US" sz="1800" b="1" dirty="0"/>
              <a:t> </a:t>
            </a:r>
            <a:r>
              <a:rPr lang="en-US" sz="1800" b="1" dirty="0" err="1"/>
              <a:t>odgadnąć</a:t>
            </a:r>
            <a:r>
              <a:rPr lang="en-US" sz="1800" b="1" dirty="0"/>
              <a:t> o </a:t>
            </a:r>
            <a:r>
              <a:rPr lang="en-US" sz="1800" b="1" dirty="0" err="1"/>
              <a:t>kim</a:t>
            </a:r>
            <a:r>
              <a:rPr lang="en-US" sz="1800" b="1" dirty="0"/>
              <a:t> </a:t>
            </a:r>
            <a:r>
              <a:rPr lang="en-US" sz="1800" b="1" dirty="0" err="1"/>
              <a:t>będzie</a:t>
            </a:r>
            <a:r>
              <a:rPr lang="en-US" sz="1800" b="1" dirty="0"/>
              <a:t> </a:t>
            </a:r>
            <a:r>
              <a:rPr lang="en-US" sz="1800" b="1" dirty="0" err="1"/>
              <a:t>lekcja</a:t>
            </a:r>
            <a:r>
              <a:rPr lang="en-US" sz="1800" b="1" dirty="0"/>
              <a:t>. </a:t>
            </a:r>
            <a:r>
              <a:rPr lang="en-US" sz="1800" b="1" dirty="0" err="1"/>
              <a:t>Zobaczymy</a:t>
            </a:r>
            <a:r>
              <a:rPr lang="en-US" sz="1800" b="1" dirty="0"/>
              <a:t> </a:t>
            </a:r>
            <a:r>
              <a:rPr lang="en-US" sz="1800" b="1" dirty="0" err="1"/>
              <a:t>czy</a:t>
            </a:r>
            <a:r>
              <a:rPr lang="en-US" sz="1800" b="1" dirty="0"/>
              <a:t> </a:t>
            </a:r>
            <a:r>
              <a:rPr lang="en-US" sz="1800" b="1" dirty="0" err="1"/>
              <a:t>im</a:t>
            </a:r>
            <a:r>
              <a:rPr lang="en-US" sz="1800" b="1" dirty="0"/>
              <a:t> </a:t>
            </a:r>
            <a:r>
              <a:rPr lang="en-US" sz="1800" b="1" dirty="0" err="1"/>
              <a:t>się</a:t>
            </a:r>
            <a:r>
              <a:rPr lang="en-US" sz="1800" b="1" dirty="0"/>
              <a:t> </a:t>
            </a:r>
            <a:r>
              <a:rPr lang="en-US" sz="1800" b="1" dirty="0" err="1"/>
              <a:t>uda</a:t>
            </a:r>
            <a:r>
              <a:rPr lang="en-US" sz="1800" b="1" dirty="0"/>
              <a:t>.</a:t>
            </a:r>
            <a:endParaRPr lang="pl-PL" sz="1800" b="1" dirty="0"/>
          </a:p>
        </p:txBody>
      </p:sp>
      <p:sp>
        <p:nvSpPr>
          <p:cNvPr id="6" name="Text Placeholder 2"/>
          <p:cNvSpPr txBox="1">
            <a:spLocks/>
          </p:cNvSpPr>
          <p:nvPr/>
        </p:nvSpPr>
        <p:spPr>
          <a:xfrm>
            <a:off x="865909" y="3036166"/>
            <a:ext cx="7592291" cy="5105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1pPr>
            <a:lvl2pPr marL="914400" marR="0" lvl="1" indent="-317500" algn="l" rtl="0">
              <a:lnSpc>
                <a:spcPct val="100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2pPr>
            <a:lvl3pPr marL="1371600" marR="0" lvl="2" indent="-317500" algn="l" rtl="0">
              <a:lnSpc>
                <a:spcPct val="100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3pPr>
            <a:lvl4pPr marL="1828800" marR="0" lvl="3" indent="-317500" algn="l" rtl="0">
              <a:lnSpc>
                <a:spcPct val="100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4pPr>
            <a:lvl5pPr marL="2286000" marR="0" lvl="4" indent="-317500" algn="l" rtl="0">
              <a:lnSpc>
                <a:spcPct val="100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5pPr>
            <a:lvl6pPr marL="2743200" marR="0" lvl="5" indent="-317500" algn="l" rtl="0">
              <a:lnSpc>
                <a:spcPct val="100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6pPr>
            <a:lvl7pPr marL="3200400" marR="0" lvl="6" indent="-317500" algn="l" rtl="0">
              <a:lnSpc>
                <a:spcPct val="100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7pPr>
            <a:lvl8pPr marL="3657600" marR="0" lvl="7" indent="-317500" algn="l" rtl="0">
              <a:lnSpc>
                <a:spcPct val="100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8pPr>
            <a:lvl9pPr marL="4114800" marR="0" lvl="8" indent="-317500" algn="l" rtl="0">
              <a:lnSpc>
                <a:spcPct val="100000"/>
              </a:lnSpc>
              <a:spcBef>
                <a:spcPts val="0"/>
              </a:spcBef>
              <a:spcAft>
                <a:spcPts val="0"/>
              </a:spcAft>
              <a:buClr>
                <a:schemeClr val="lt1"/>
              </a:buClr>
              <a:buSzPts val="1400"/>
              <a:buFont typeface="Poppins"/>
              <a:buChar char="■"/>
              <a:defRPr sz="1400" b="0" i="0" u="none" strike="noStrike" cap="none">
                <a:solidFill>
                  <a:schemeClr val="lt1"/>
                </a:solidFill>
                <a:latin typeface="Poppins"/>
                <a:ea typeface="Poppins"/>
                <a:cs typeface="Poppins"/>
                <a:sym typeface="Poppins"/>
              </a:defRPr>
            </a:lvl9pPr>
          </a:lstStyle>
          <a:p>
            <a:pPr marL="139700" indent="0">
              <a:buNone/>
            </a:pPr>
            <a:r>
              <a:rPr lang="en-US" sz="1800" dirty="0" err="1"/>
              <a:t>Oczywiście</a:t>
            </a:r>
            <a:r>
              <a:rPr lang="en-US" sz="1800" dirty="0"/>
              <a:t> </a:t>
            </a:r>
            <a:r>
              <a:rPr lang="en-US" sz="1800" dirty="0" err="1"/>
              <a:t>mamy</a:t>
            </a:r>
            <a:r>
              <a:rPr lang="en-US" sz="1800" dirty="0"/>
              <a:t> do </a:t>
            </a:r>
            <a:r>
              <a:rPr lang="en-US" sz="1800" dirty="0" err="1"/>
              <a:t>czynienia</a:t>
            </a:r>
            <a:r>
              <a:rPr lang="en-US" sz="1800" dirty="0"/>
              <a:t> z </a:t>
            </a:r>
            <a:r>
              <a:rPr lang="en-US" sz="1800" dirty="0" err="1"/>
              <a:t>jednym</a:t>
            </a:r>
            <a:r>
              <a:rPr lang="en-US" sz="1800" dirty="0"/>
              <a:t> z </a:t>
            </a:r>
            <a:r>
              <a:rPr lang="en-US" sz="1800" dirty="0" err="1"/>
              <a:t>największych</a:t>
            </a:r>
            <a:r>
              <a:rPr lang="en-US" sz="1800" dirty="0"/>
              <a:t> </a:t>
            </a:r>
            <a:r>
              <a:rPr lang="en-US" sz="1800" dirty="0" err="1"/>
              <a:t>Polaków</a:t>
            </a:r>
            <a:r>
              <a:rPr lang="en-US" sz="1800" dirty="0"/>
              <a:t> w </a:t>
            </a:r>
            <a:r>
              <a:rPr lang="en-US" sz="1800" dirty="0" err="1"/>
              <a:t>dziejach</a:t>
            </a:r>
            <a:r>
              <a:rPr lang="en-US" sz="1800" dirty="0"/>
              <a:t> </a:t>
            </a:r>
            <a:r>
              <a:rPr lang="pl-PL" sz="1800" dirty="0"/>
              <a:t>Karolem Wojtyłą. Papieżem </a:t>
            </a:r>
            <a:r>
              <a:rPr lang="en-US" sz="1800" dirty="0" err="1"/>
              <a:t>Janem</a:t>
            </a:r>
            <a:r>
              <a:rPr lang="en-US" sz="1800" dirty="0"/>
              <a:t> </a:t>
            </a:r>
            <a:r>
              <a:rPr lang="en-US" sz="1800" dirty="0" err="1"/>
              <a:t>Pawłem</a:t>
            </a:r>
            <a:r>
              <a:rPr lang="en-US" sz="1800" dirty="0"/>
              <a:t> II, </a:t>
            </a:r>
            <a:r>
              <a:rPr lang="en-US" sz="1800" dirty="0" err="1"/>
              <a:t>którego</a:t>
            </a:r>
            <a:r>
              <a:rPr lang="en-US" sz="1800" dirty="0"/>
              <a:t> </a:t>
            </a:r>
            <a:r>
              <a:rPr lang="en-US" sz="1800" dirty="0" err="1"/>
              <a:t>stulecie</a:t>
            </a:r>
            <a:r>
              <a:rPr lang="en-US" sz="1800" dirty="0"/>
              <a:t> </a:t>
            </a:r>
            <a:r>
              <a:rPr lang="en-US" sz="1800" dirty="0" err="1"/>
              <a:t>urodzin</a:t>
            </a:r>
            <a:r>
              <a:rPr lang="en-US" sz="1800" dirty="0"/>
              <a:t> </a:t>
            </a:r>
            <a:r>
              <a:rPr lang="en-US" sz="1800" dirty="0" err="1"/>
              <a:t>obchodzimy</a:t>
            </a:r>
            <a:r>
              <a:rPr lang="en-US" sz="1800" dirty="0"/>
              <a:t> w 2020 </a:t>
            </a:r>
            <a:r>
              <a:rPr lang="en-US" sz="1800" dirty="0" err="1"/>
              <a:t>roku</a:t>
            </a:r>
            <a:r>
              <a:rPr lang="en-US" sz="1800" dirty="0"/>
              <a:t>.</a:t>
            </a:r>
            <a:endParaRPr lang="pl-PL" sz="1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536" y="437525"/>
            <a:ext cx="2793035" cy="182278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418" y="4478542"/>
            <a:ext cx="2657582" cy="664958"/>
          </a:xfrm>
          <a:prstGeom prst="rect">
            <a:avLst/>
          </a:prstGeom>
        </p:spPr>
      </p:pic>
    </p:spTree>
    <p:extLst>
      <p:ext uri="{BB962C8B-B14F-4D97-AF65-F5344CB8AC3E}">
        <p14:creationId xmlns:p14="http://schemas.microsoft.com/office/powerpoint/2010/main" val="85409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5. rocznica rejestracji NSZZ &quot;Solidarność&quot; | dzieje"/>
          <p:cNvPicPr>
            <a:picLocks noChangeAspect="1" noChangeArrowheads="1"/>
          </p:cNvPicPr>
          <p:nvPr/>
        </p:nvPicPr>
        <p:blipFill>
          <a:blip r:embed="rId2">
            <a:extLst>
              <a:ext uri="{28A0092B-C50C-407E-A947-70E740481C1C}">
                <a14:useLocalDpi xmlns:a14="http://schemas.microsoft.com/office/drawing/2010/main" val="0"/>
              </a:ext>
            </a:extLst>
          </a:blip>
          <a:srcRect t="8064" b="8064"/>
          <a:stretch>
            <a:fillRect/>
          </a:stretch>
        </p:blipFill>
        <p:spPr bwMode="auto">
          <a:xfrm>
            <a:off x="-13532" y="-7611"/>
            <a:ext cx="9157532" cy="5151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931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9782" y="417173"/>
            <a:ext cx="5373198" cy="564900"/>
          </a:xfrm>
        </p:spPr>
        <p:txBody>
          <a:bodyPr/>
          <a:lstStyle/>
          <a:p>
            <a:r>
              <a:rPr lang="pl-PL" dirty="0"/>
              <a:t>Powstanie NSZZ „Solidarność” </a:t>
            </a:r>
          </a:p>
        </p:txBody>
      </p:sp>
      <p:sp>
        <p:nvSpPr>
          <p:cNvPr id="3" name="Text Placeholder 2"/>
          <p:cNvSpPr>
            <a:spLocks noGrp="1"/>
          </p:cNvSpPr>
          <p:nvPr>
            <p:ph type="body" idx="1"/>
          </p:nvPr>
        </p:nvSpPr>
        <p:spPr>
          <a:xfrm>
            <a:off x="3308871" y="994328"/>
            <a:ext cx="5514109" cy="3908581"/>
          </a:xfrm>
        </p:spPr>
        <p:txBody>
          <a:bodyPr/>
          <a:lstStyle/>
          <a:p>
            <a:pPr marL="285750" indent="-285750" algn="l">
              <a:lnSpc>
                <a:spcPct val="150000"/>
              </a:lnSpc>
            </a:pPr>
            <a:r>
              <a:rPr lang="en-US" sz="1400" dirty="0" err="1">
                <a:solidFill>
                  <a:schemeClr val="bg1"/>
                </a:solidFill>
              </a:rPr>
              <a:t>Niezależny</a:t>
            </a:r>
            <a:r>
              <a:rPr lang="en-US" sz="1400" dirty="0">
                <a:solidFill>
                  <a:schemeClr val="bg1"/>
                </a:solidFill>
              </a:rPr>
              <a:t> </a:t>
            </a:r>
            <a:r>
              <a:rPr lang="en-US" sz="1400" dirty="0" err="1">
                <a:solidFill>
                  <a:schemeClr val="bg1"/>
                </a:solidFill>
              </a:rPr>
              <a:t>Samorządny</a:t>
            </a:r>
            <a:r>
              <a:rPr lang="en-US" sz="1400" dirty="0">
                <a:solidFill>
                  <a:schemeClr val="bg1"/>
                </a:solidFill>
              </a:rPr>
              <a:t> </a:t>
            </a:r>
            <a:r>
              <a:rPr lang="en-US" sz="1400" dirty="0" err="1">
                <a:solidFill>
                  <a:schemeClr val="bg1"/>
                </a:solidFill>
              </a:rPr>
              <a:t>Związek</a:t>
            </a:r>
            <a:r>
              <a:rPr lang="en-US" sz="1400" dirty="0">
                <a:solidFill>
                  <a:schemeClr val="bg1"/>
                </a:solidFill>
              </a:rPr>
              <a:t> </a:t>
            </a:r>
            <a:r>
              <a:rPr lang="en-US" sz="1400" dirty="0" err="1">
                <a:solidFill>
                  <a:schemeClr val="bg1"/>
                </a:solidFill>
              </a:rPr>
              <a:t>Zawodowy</a:t>
            </a:r>
            <a:r>
              <a:rPr lang="en-US" sz="1400" dirty="0">
                <a:solidFill>
                  <a:schemeClr val="bg1"/>
                </a:solidFill>
              </a:rPr>
              <a:t> „</a:t>
            </a:r>
            <a:r>
              <a:rPr lang="en-US" sz="1400" dirty="0" err="1">
                <a:solidFill>
                  <a:schemeClr val="bg1"/>
                </a:solidFill>
              </a:rPr>
              <a:t>Solidarność</a:t>
            </a:r>
            <a:r>
              <a:rPr lang="en-US" sz="1400" dirty="0">
                <a:solidFill>
                  <a:schemeClr val="bg1"/>
                </a:solidFill>
              </a:rPr>
              <a:t>” – </a:t>
            </a:r>
            <a:r>
              <a:rPr lang="en-US" sz="1400" dirty="0" err="1">
                <a:solidFill>
                  <a:schemeClr val="bg1"/>
                </a:solidFill>
              </a:rPr>
              <a:t>ogólnopolski</a:t>
            </a:r>
            <a:r>
              <a:rPr lang="en-US" sz="1400" dirty="0">
                <a:solidFill>
                  <a:schemeClr val="bg1"/>
                </a:solidFill>
              </a:rPr>
              <a:t> </a:t>
            </a:r>
            <a:r>
              <a:rPr lang="en-US" sz="1400" dirty="0" err="1">
                <a:solidFill>
                  <a:schemeClr val="bg1"/>
                </a:solidFill>
              </a:rPr>
              <a:t>związek</a:t>
            </a:r>
            <a:r>
              <a:rPr lang="en-US" sz="1400" dirty="0">
                <a:solidFill>
                  <a:schemeClr val="bg1"/>
                </a:solidFill>
              </a:rPr>
              <a:t> </a:t>
            </a:r>
            <a:r>
              <a:rPr lang="en-US" sz="1400" dirty="0" err="1">
                <a:solidFill>
                  <a:schemeClr val="bg1"/>
                </a:solidFill>
              </a:rPr>
              <a:t>zawodowy</a:t>
            </a:r>
            <a:r>
              <a:rPr lang="en-US" sz="1400" dirty="0">
                <a:solidFill>
                  <a:schemeClr val="bg1"/>
                </a:solidFill>
              </a:rPr>
              <a:t>, </a:t>
            </a:r>
          </a:p>
          <a:p>
            <a:pPr marL="285750" indent="-285750" algn="l">
              <a:lnSpc>
                <a:spcPct val="150000"/>
              </a:lnSpc>
            </a:pPr>
            <a:r>
              <a:rPr lang="en-US" sz="1400" dirty="0">
                <a:solidFill>
                  <a:schemeClr val="bg1"/>
                </a:solidFill>
              </a:rPr>
              <a:t>Do 1989 r. </a:t>
            </a:r>
            <a:r>
              <a:rPr lang="en-US" sz="1400" dirty="0" err="1">
                <a:solidFill>
                  <a:schemeClr val="bg1"/>
                </a:solidFill>
              </a:rPr>
              <a:t>pełnił</a:t>
            </a:r>
            <a:r>
              <a:rPr lang="en-US" sz="1400" dirty="0">
                <a:solidFill>
                  <a:schemeClr val="bg1"/>
                </a:solidFill>
              </a:rPr>
              <a:t> </a:t>
            </a:r>
            <a:r>
              <a:rPr lang="en-US" sz="1400" dirty="0" err="1">
                <a:solidFill>
                  <a:schemeClr val="bg1"/>
                </a:solidFill>
              </a:rPr>
              <a:t>również</a:t>
            </a:r>
            <a:r>
              <a:rPr lang="en-US" sz="1400" dirty="0">
                <a:solidFill>
                  <a:schemeClr val="bg1"/>
                </a:solidFill>
              </a:rPr>
              <a:t> </a:t>
            </a:r>
            <a:r>
              <a:rPr lang="en-US" sz="1400" dirty="0" err="1">
                <a:solidFill>
                  <a:schemeClr val="bg1"/>
                </a:solidFill>
              </a:rPr>
              <a:t>rolę</a:t>
            </a:r>
            <a:r>
              <a:rPr lang="en-US" sz="1400" dirty="0">
                <a:solidFill>
                  <a:schemeClr val="bg1"/>
                </a:solidFill>
              </a:rPr>
              <a:t> </a:t>
            </a:r>
            <a:r>
              <a:rPr lang="en-US" sz="1400" dirty="0" err="1">
                <a:solidFill>
                  <a:schemeClr val="bg1"/>
                </a:solidFill>
              </a:rPr>
              <a:t>masowego</a:t>
            </a:r>
            <a:r>
              <a:rPr lang="en-US" sz="1400" dirty="0">
                <a:solidFill>
                  <a:schemeClr val="bg1"/>
                </a:solidFill>
              </a:rPr>
              <a:t> </a:t>
            </a:r>
            <a:r>
              <a:rPr lang="en-US" sz="1400" dirty="0" err="1">
                <a:solidFill>
                  <a:schemeClr val="bg1"/>
                </a:solidFill>
              </a:rPr>
              <a:t>ruchu</a:t>
            </a:r>
            <a:r>
              <a:rPr lang="en-US" sz="1400" dirty="0">
                <a:solidFill>
                  <a:schemeClr val="bg1"/>
                </a:solidFill>
              </a:rPr>
              <a:t> </a:t>
            </a:r>
            <a:r>
              <a:rPr lang="en-US" sz="1400" dirty="0" err="1">
                <a:solidFill>
                  <a:schemeClr val="bg1"/>
                </a:solidFill>
              </a:rPr>
              <a:t>oporu</a:t>
            </a:r>
            <a:r>
              <a:rPr lang="en-US" sz="1400" dirty="0">
                <a:solidFill>
                  <a:schemeClr val="bg1"/>
                </a:solidFill>
              </a:rPr>
              <a:t> </a:t>
            </a:r>
            <a:r>
              <a:rPr lang="en-US" sz="1400" dirty="0" err="1">
                <a:solidFill>
                  <a:schemeClr val="bg1"/>
                </a:solidFill>
              </a:rPr>
              <a:t>przeciw</a:t>
            </a:r>
            <a:r>
              <a:rPr lang="en-US" sz="1400" dirty="0">
                <a:solidFill>
                  <a:schemeClr val="bg1"/>
                </a:solidFill>
              </a:rPr>
              <a:t> </a:t>
            </a:r>
            <a:r>
              <a:rPr lang="en-US" sz="1400" dirty="0" err="1">
                <a:solidFill>
                  <a:schemeClr val="bg1"/>
                </a:solidFill>
              </a:rPr>
              <a:t>rządom</a:t>
            </a:r>
            <a:r>
              <a:rPr lang="en-US" sz="1400" dirty="0">
                <a:solidFill>
                  <a:schemeClr val="bg1"/>
                </a:solidFill>
              </a:rPr>
              <a:t> </a:t>
            </a:r>
            <a:r>
              <a:rPr lang="en-US" sz="1400" dirty="0" err="1">
                <a:solidFill>
                  <a:schemeClr val="bg1"/>
                </a:solidFill>
              </a:rPr>
              <a:t>komunistycznym</a:t>
            </a:r>
            <a:r>
              <a:rPr lang="en-US" sz="1400" dirty="0">
                <a:solidFill>
                  <a:schemeClr val="bg1"/>
                </a:solidFill>
              </a:rPr>
              <a:t> w </a:t>
            </a:r>
            <a:r>
              <a:rPr lang="en-US" sz="1400" dirty="0" err="1">
                <a:solidFill>
                  <a:schemeClr val="bg1"/>
                </a:solidFill>
              </a:rPr>
              <a:t>okresie</a:t>
            </a:r>
            <a:r>
              <a:rPr lang="en-US" sz="1400" dirty="0">
                <a:solidFill>
                  <a:schemeClr val="bg1"/>
                </a:solidFill>
              </a:rPr>
              <a:t> PRL-u. </a:t>
            </a:r>
          </a:p>
          <a:p>
            <a:pPr marL="285750" indent="-285750" algn="l">
              <a:lnSpc>
                <a:spcPct val="150000"/>
              </a:lnSpc>
            </a:pPr>
            <a:r>
              <a:rPr lang="en-US" sz="1400" dirty="0">
                <a:solidFill>
                  <a:schemeClr val="bg1"/>
                </a:solidFill>
              </a:rPr>
              <a:t>„</a:t>
            </a:r>
            <a:r>
              <a:rPr lang="en-US" sz="1400" dirty="0" err="1">
                <a:solidFill>
                  <a:schemeClr val="bg1"/>
                </a:solidFill>
              </a:rPr>
              <a:t>Solidarność</a:t>
            </a:r>
            <a:r>
              <a:rPr lang="en-US" sz="1400" dirty="0">
                <a:solidFill>
                  <a:schemeClr val="bg1"/>
                </a:solidFill>
              </a:rPr>
              <a:t>” </a:t>
            </a:r>
            <a:r>
              <a:rPr lang="en-US" sz="1400" dirty="0" err="1">
                <a:solidFill>
                  <a:schemeClr val="bg1"/>
                </a:solidFill>
              </a:rPr>
              <a:t>powstał</a:t>
            </a:r>
            <a:r>
              <a:rPr lang="en-US" sz="1400" dirty="0">
                <a:solidFill>
                  <a:schemeClr val="bg1"/>
                </a:solidFill>
              </a:rPr>
              <a:t> 17 </a:t>
            </a:r>
            <a:r>
              <a:rPr lang="en-US" sz="1400" dirty="0" err="1">
                <a:solidFill>
                  <a:schemeClr val="bg1"/>
                </a:solidFill>
              </a:rPr>
              <a:t>września</a:t>
            </a:r>
            <a:r>
              <a:rPr lang="en-US" sz="1400" dirty="0">
                <a:solidFill>
                  <a:schemeClr val="bg1"/>
                </a:solidFill>
              </a:rPr>
              <a:t> 1980, w </a:t>
            </a:r>
            <a:r>
              <a:rPr lang="en-US" sz="1400" dirty="0" err="1">
                <a:solidFill>
                  <a:schemeClr val="bg1"/>
                </a:solidFill>
              </a:rPr>
              <a:t>wyniku</a:t>
            </a:r>
            <a:r>
              <a:rPr lang="en-US" sz="1400" dirty="0">
                <a:solidFill>
                  <a:schemeClr val="bg1"/>
                </a:solidFill>
              </a:rPr>
              <a:t> </a:t>
            </a:r>
            <a:r>
              <a:rPr lang="en-US" sz="1400" dirty="0" err="1">
                <a:solidFill>
                  <a:schemeClr val="bg1"/>
                </a:solidFill>
              </a:rPr>
              <a:t>zawarcia</a:t>
            </a:r>
            <a:r>
              <a:rPr lang="en-US" sz="1400" dirty="0">
                <a:solidFill>
                  <a:schemeClr val="bg1"/>
                </a:solidFill>
              </a:rPr>
              <a:t> </a:t>
            </a:r>
            <a:r>
              <a:rPr lang="en-US" sz="1400" dirty="0" err="1">
                <a:solidFill>
                  <a:schemeClr val="bg1"/>
                </a:solidFill>
              </a:rPr>
              <a:t>porozumień</a:t>
            </a:r>
            <a:r>
              <a:rPr lang="en-US" sz="1400" dirty="0">
                <a:solidFill>
                  <a:schemeClr val="bg1"/>
                </a:solidFill>
              </a:rPr>
              <a:t> </a:t>
            </a:r>
            <a:r>
              <a:rPr lang="en-US" sz="1400" dirty="0" err="1">
                <a:solidFill>
                  <a:schemeClr val="bg1"/>
                </a:solidFill>
              </a:rPr>
              <a:t>sierpniowych</a:t>
            </a:r>
            <a:r>
              <a:rPr lang="en-US" sz="1400" dirty="0">
                <a:solidFill>
                  <a:schemeClr val="bg1"/>
                </a:solidFill>
              </a:rPr>
              <a:t>, </a:t>
            </a:r>
            <a:r>
              <a:rPr lang="en-US" sz="1400" dirty="0" err="1">
                <a:solidFill>
                  <a:schemeClr val="bg1"/>
                </a:solidFill>
              </a:rPr>
              <a:t>kończących</a:t>
            </a:r>
            <a:r>
              <a:rPr lang="en-US" sz="1400" dirty="0">
                <a:solidFill>
                  <a:schemeClr val="bg1"/>
                </a:solidFill>
              </a:rPr>
              <a:t> </a:t>
            </a:r>
            <a:r>
              <a:rPr lang="en-US" sz="1400" dirty="0" err="1">
                <a:solidFill>
                  <a:schemeClr val="bg1"/>
                </a:solidFill>
              </a:rPr>
              <a:t>falę</a:t>
            </a:r>
            <a:r>
              <a:rPr lang="en-US" sz="1400" dirty="0">
                <a:solidFill>
                  <a:schemeClr val="bg1"/>
                </a:solidFill>
              </a:rPr>
              <a:t> </a:t>
            </a:r>
            <a:r>
              <a:rPr lang="en-US" sz="1400" dirty="0" err="1">
                <a:solidFill>
                  <a:schemeClr val="bg1"/>
                </a:solidFill>
              </a:rPr>
              <a:t>strajków</a:t>
            </a:r>
            <a:r>
              <a:rPr lang="en-US" sz="1400" dirty="0">
                <a:solidFill>
                  <a:schemeClr val="bg1"/>
                </a:solidFill>
              </a:rPr>
              <a:t> w </a:t>
            </a:r>
            <a:r>
              <a:rPr lang="en-US" sz="1400" dirty="0" err="1">
                <a:solidFill>
                  <a:schemeClr val="bg1"/>
                </a:solidFill>
              </a:rPr>
              <a:t>czasie</a:t>
            </a:r>
            <a:r>
              <a:rPr lang="en-US" sz="1400" dirty="0">
                <a:solidFill>
                  <a:schemeClr val="bg1"/>
                </a:solidFill>
              </a:rPr>
              <a:t> </a:t>
            </a:r>
            <a:r>
              <a:rPr lang="en-US" sz="1400" dirty="0" err="1">
                <a:solidFill>
                  <a:schemeClr val="bg1"/>
                </a:solidFill>
              </a:rPr>
              <a:t>Sierpnia</a:t>
            </a:r>
            <a:r>
              <a:rPr lang="en-US" sz="1400" dirty="0">
                <a:solidFill>
                  <a:schemeClr val="bg1"/>
                </a:solidFill>
              </a:rPr>
              <a:t> 1980. </a:t>
            </a:r>
          </a:p>
          <a:p>
            <a:pPr marL="285750" indent="-285750" algn="l">
              <a:lnSpc>
                <a:spcPct val="150000"/>
              </a:lnSpc>
            </a:pPr>
            <a:r>
              <a:rPr lang="en-US" sz="1400" dirty="0">
                <a:solidFill>
                  <a:schemeClr val="bg1"/>
                </a:solidFill>
              </a:rPr>
              <a:t>W </a:t>
            </a:r>
            <a:r>
              <a:rPr lang="en-US" sz="1400" dirty="0" err="1">
                <a:solidFill>
                  <a:schemeClr val="bg1"/>
                </a:solidFill>
              </a:rPr>
              <a:t>początkach</a:t>
            </a:r>
            <a:r>
              <a:rPr lang="en-US" sz="1400" dirty="0">
                <a:solidFill>
                  <a:schemeClr val="bg1"/>
                </a:solidFill>
              </a:rPr>
              <a:t> </a:t>
            </a:r>
            <a:r>
              <a:rPr lang="en-US" sz="1400" dirty="0" err="1">
                <a:solidFill>
                  <a:schemeClr val="bg1"/>
                </a:solidFill>
              </a:rPr>
              <a:t>swojego</a:t>
            </a:r>
            <a:r>
              <a:rPr lang="en-US" sz="1400" dirty="0">
                <a:solidFill>
                  <a:schemeClr val="bg1"/>
                </a:solidFill>
              </a:rPr>
              <a:t> </a:t>
            </a:r>
            <a:r>
              <a:rPr lang="en-US" sz="1400" dirty="0" err="1">
                <a:solidFill>
                  <a:schemeClr val="bg1"/>
                </a:solidFill>
              </a:rPr>
              <a:t>istnienia</a:t>
            </a:r>
            <a:r>
              <a:rPr lang="en-US" sz="1400" dirty="0">
                <a:solidFill>
                  <a:schemeClr val="bg1"/>
                </a:solidFill>
              </a:rPr>
              <a:t>, w </a:t>
            </a:r>
            <a:r>
              <a:rPr lang="en-US" sz="1400" dirty="0" err="1">
                <a:solidFill>
                  <a:schemeClr val="bg1"/>
                </a:solidFill>
              </a:rPr>
              <a:t>roku</a:t>
            </a:r>
            <a:r>
              <a:rPr lang="en-US" sz="1400" dirty="0">
                <a:solidFill>
                  <a:schemeClr val="bg1"/>
                </a:solidFill>
              </a:rPr>
              <a:t> 1980, NSZZ "</a:t>
            </a:r>
            <a:r>
              <a:rPr lang="en-US" sz="1400" dirty="0" err="1">
                <a:solidFill>
                  <a:schemeClr val="bg1"/>
                </a:solidFill>
              </a:rPr>
              <a:t>Solidarność</a:t>
            </a:r>
            <a:r>
              <a:rPr lang="en-US" sz="1400" dirty="0">
                <a:solidFill>
                  <a:schemeClr val="bg1"/>
                </a:solidFill>
              </a:rPr>
              <a:t>" </a:t>
            </a:r>
            <a:r>
              <a:rPr lang="en-US" sz="1400" dirty="0" err="1">
                <a:solidFill>
                  <a:schemeClr val="bg1"/>
                </a:solidFill>
              </a:rPr>
              <a:t>zgromadził</a:t>
            </a:r>
            <a:r>
              <a:rPr lang="en-US" sz="1400" dirty="0">
                <a:solidFill>
                  <a:schemeClr val="bg1"/>
                </a:solidFill>
              </a:rPr>
              <a:t> </a:t>
            </a:r>
            <a:r>
              <a:rPr lang="en-US" sz="1400" dirty="0" err="1">
                <a:solidFill>
                  <a:schemeClr val="bg1"/>
                </a:solidFill>
              </a:rPr>
              <a:t>około</a:t>
            </a:r>
            <a:r>
              <a:rPr lang="en-US" sz="1400" dirty="0">
                <a:solidFill>
                  <a:schemeClr val="bg1"/>
                </a:solidFill>
              </a:rPr>
              <a:t> 10 </a:t>
            </a:r>
            <a:r>
              <a:rPr lang="en-US" sz="1400" dirty="0" err="1">
                <a:solidFill>
                  <a:schemeClr val="bg1"/>
                </a:solidFill>
              </a:rPr>
              <a:t>milionów</a:t>
            </a:r>
            <a:r>
              <a:rPr lang="en-US" sz="1400" dirty="0">
                <a:solidFill>
                  <a:schemeClr val="bg1"/>
                </a:solidFill>
              </a:rPr>
              <a:t> </a:t>
            </a:r>
            <a:r>
              <a:rPr lang="en-US" sz="1400" dirty="0" err="1">
                <a:solidFill>
                  <a:schemeClr val="bg1"/>
                </a:solidFill>
              </a:rPr>
              <a:t>ludzi</a:t>
            </a:r>
            <a:r>
              <a:rPr lang="en-US" sz="1400" dirty="0">
                <a:solidFill>
                  <a:schemeClr val="bg1"/>
                </a:solidFill>
              </a:rPr>
              <a:t>. </a:t>
            </a:r>
          </a:p>
          <a:p>
            <a:pPr marL="285750" indent="-285750" algn="l">
              <a:lnSpc>
                <a:spcPct val="150000"/>
              </a:lnSpc>
            </a:pPr>
            <a:r>
              <a:rPr lang="en-US" sz="1400" dirty="0" err="1">
                <a:solidFill>
                  <a:schemeClr val="bg1"/>
                </a:solidFill>
              </a:rPr>
              <a:t>Pierwszym</a:t>
            </a:r>
            <a:r>
              <a:rPr lang="en-US" sz="1400" dirty="0">
                <a:solidFill>
                  <a:schemeClr val="bg1"/>
                </a:solidFill>
              </a:rPr>
              <a:t> </a:t>
            </a:r>
            <a:r>
              <a:rPr lang="en-US" sz="1400" dirty="0" err="1">
                <a:solidFill>
                  <a:schemeClr val="bg1"/>
                </a:solidFill>
              </a:rPr>
              <a:t>przewodniczącym</a:t>
            </a:r>
            <a:r>
              <a:rPr lang="en-US" sz="1400" dirty="0">
                <a:solidFill>
                  <a:schemeClr val="bg1"/>
                </a:solidFill>
              </a:rPr>
              <a:t> "</a:t>
            </a:r>
            <a:r>
              <a:rPr lang="en-US" sz="1400" dirty="0" err="1">
                <a:solidFill>
                  <a:schemeClr val="bg1"/>
                </a:solidFill>
              </a:rPr>
              <a:t>Solidarności</a:t>
            </a:r>
            <a:r>
              <a:rPr lang="en-US" sz="1400" dirty="0">
                <a:solidFill>
                  <a:schemeClr val="bg1"/>
                </a:solidFill>
              </a:rPr>
              <a:t>" </a:t>
            </a:r>
            <a:r>
              <a:rPr lang="en-US" sz="1400" dirty="0" err="1">
                <a:solidFill>
                  <a:schemeClr val="bg1"/>
                </a:solidFill>
              </a:rPr>
              <a:t>był</a:t>
            </a:r>
            <a:r>
              <a:rPr lang="en-US" sz="1400" dirty="0">
                <a:solidFill>
                  <a:schemeClr val="bg1"/>
                </a:solidFill>
              </a:rPr>
              <a:t> Lech </a:t>
            </a:r>
            <a:r>
              <a:rPr lang="en-US" sz="1400" dirty="0" err="1">
                <a:solidFill>
                  <a:schemeClr val="bg1"/>
                </a:solidFill>
              </a:rPr>
              <a:t>Wałęsa</a:t>
            </a:r>
            <a:r>
              <a:rPr lang="en-US" sz="1400" dirty="0">
                <a:solidFill>
                  <a:schemeClr val="bg1"/>
                </a:solidFill>
              </a:rPr>
              <a:t> (1981–1990).</a:t>
            </a:r>
            <a:endParaRPr lang="pl-PL" sz="1400" dirty="0">
              <a:solidFill>
                <a:schemeClr val="bg1"/>
              </a:solidFill>
            </a:endParaRPr>
          </a:p>
          <a:p>
            <a:pPr marL="285750" indent="-285750" algn="l">
              <a:lnSpc>
                <a:spcPct val="150000"/>
              </a:lnSpc>
            </a:pPr>
            <a:endParaRPr lang="en-US" sz="1400" dirty="0">
              <a:solidFill>
                <a:schemeClr val="bg1"/>
              </a:solidFill>
            </a:endParaRPr>
          </a:p>
          <a:p>
            <a:pPr marL="285750" indent="-285750" algn="l">
              <a:lnSpc>
                <a:spcPct val="150000"/>
              </a:lnSpc>
            </a:pPr>
            <a:endParaRPr lang="en-US" sz="1400" dirty="0">
              <a:solidFill>
                <a:schemeClr val="bg1"/>
              </a:solidFill>
            </a:endParaRPr>
          </a:p>
          <a:p>
            <a:pPr algn="l">
              <a:lnSpc>
                <a:spcPct val="150000"/>
              </a:lnSpc>
            </a:pPr>
            <a:endParaRPr lang="pl-PL" sz="1400" dirty="0">
              <a:solidFill>
                <a:schemeClr val="bg1"/>
              </a:solidFill>
            </a:endParaRPr>
          </a:p>
        </p:txBody>
      </p:sp>
      <p:pic>
        <p:nvPicPr>
          <p:cNvPr id="5" name="Picture 2" descr="owstanie „Solidarności” 1980-1981 - Oleśnicki Dom Spotkań z Histori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236"/>
            <a:ext cx="3102097" cy="4627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1536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prowadzenie stanu wojennego - Rozdziały - 13grudnia81.pl"/>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24582" name="Picture 6" descr="6 lat temu wprowadzony został w Polsce stan wojen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
            <a:ext cx="707821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169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9207" y="431027"/>
            <a:ext cx="5614793" cy="564900"/>
          </a:xfrm>
        </p:spPr>
        <p:txBody>
          <a:bodyPr/>
          <a:lstStyle/>
          <a:p>
            <a:r>
              <a:rPr lang="pl-PL" dirty="0"/>
              <a:t>Początek stanu wojennego</a:t>
            </a:r>
          </a:p>
        </p:txBody>
      </p:sp>
      <p:sp>
        <p:nvSpPr>
          <p:cNvPr id="3" name="Text Placeholder 2"/>
          <p:cNvSpPr>
            <a:spLocks noGrp="1"/>
          </p:cNvSpPr>
          <p:nvPr>
            <p:ph type="body" idx="1"/>
          </p:nvPr>
        </p:nvSpPr>
        <p:spPr>
          <a:xfrm>
            <a:off x="3529207" y="1452072"/>
            <a:ext cx="5026834" cy="2193600"/>
          </a:xfrm>
        </p:spPr>
        <p:txBody>
          <a:bodyPr/>
          <a:lstStyle/>
          <a:p>
            <a:pPr marL="114300" indent="0" algn="just">
              <a:lnSpc>
                <a:spcPct val="150000"/>
              </a:lnSpc>
              <a:buNone/>
            </a:pPr>
            <a:r>
              <a:rPr lang="en-US" dirty="0"/>
              <a:t>Stan </a:t>
            </a:r>
            <a:r>
              <a:rPr lang="en-US" dirty="0" err="1"/>
              <a:t>wojenny</a:t>
            </a:r>
            <a:r>
              <a:rPr lang="en-US" dirty="0"/>
              <a:t> w </a:t>
            </a:r>
            <a:r>
              <a:rPr lang="en-US" dirty="0" err="1"/>
              <a:t>Polsce</a:t>
            </a:r>
            <a:r>
              <a:rPr lang="en-US" dirty="0"/>
              <a:t> w </a:t>
            </a:r>
            <a:r>
              <a:rPr lang="en-US" dirty="0" err="1"/>
              <a:t>latach</a:t>
            </a:r>
            <a:r>
              <a:rPr lang="en-US" dirty="0"/>
              <a:t> 1981–1983 – </a:t>
            </a:r>
            <a:r>
              <a:rPr lang="en-US" dirty="0" err="1"/>
              <a:t>stan</a:t>
            </a:r>
            <a:r>
              <a:rPr lang="en-US" dirty="0"/>
              <a:t> </a:t>
            </a:r>
            <a:r>
              <a:rPr lang="en-US" dirty="0" err="1"/>
              <a:t>nadzwyczajny</a:t>
            </a:r>
            <a:r>
              <a:rPr lang="en-US" dirty="0"/>
              <a:t> </a:t>
            </a:r>
            <a:r>
              <a:rPr lang="en-US" dirty="0" err="1"/>
              <a:t>wprowadzony</a:t>
            </a:r>
            <a:r>
              <a:rPr lang="en-US" dirty="0"/>
              <a:t> 13 </a:t>
            </a:r>
            <a:r>
              <a:rPr lang="en-US" dirty="0" err="1"/>
              <a:t>grudnia</a:t>
            </a:r>
            <a:r>
              <a:rPr lang="en-US" dirty="0"/>
              <a:t> 1981 </a:t>
            </a:r>
            <a:r>
              <a:rPr lang="en-US" dirty="0" err="1"/>
              <a:t>roku</a:t>
            </a:r>
            <a:r>
              <a:rPr lang="en-US" dirty="0"/>
              <a:t> </a:t>
            </a:r>
            <a:r>
              <a:rPr lang="en-US" dirty="0" err="1"/>
              <a:t>na</a:t>
            </a:r>
            <a:r>
              <a:rPr lang="en-US" dirty="0"/>
              <a:t> </a:t>
            </a:r>
            <a:r>
              <a:rPr lang="en-US" dirty="0" err="1"/>
              <a:t>terenie</a:t>
            </a:r>
            <a:r>
              <a:rPr lang="en-US" dirty="0"/>
              <a:t> </a:t>
            </a:r>
            <a:r>
              <a:rPr lang="en-US" dirty="0" err="1"/>
              <a:t>całej</a:t>
            </a:r>
            <a:r>
              <a:rPr lang="en-US" dirty="0"/>
              <a:t> </a:t>
            </a:r>
            <a:r>
              <a:rPr lang="en-US" dirty="0" err="1"/>
              <a:t>Polskiej</a:t>
            </a:r>
            <a:r>
              <a:rPr lang="en-US" dirty="0"/>
              <a:t> </a:t>
            </a:r>
            <a:r>
              <a:rPr lang="en-US" dirty="0" err="1"/>
              <a:t>Rzeczypospolitej</a:t>
            </a:r>
            <a:r>
              <a:rPr lang="en-US" dirty="0"/>
              <a:t> </a:t>
            </a:r>
            <a:r>
              <a:rPr lang="en-US" dirty="0" err="1"/>
              <a:t>Ludowej</a:t>
            </a:r>
            <a:r>
              <a:rPr lang="en-US" dirty="0"/>
              <a:t>, </a:t>
            </a:r>
            <a:r>
              <a:rPr lang="en-US" dirty="0" err="1"/>
              <a:t>niezgodnie</a:t>
            </a:r>
            <a:r>
              <a:rPr lang="en-US" dirty="0"/>
              <a:t> z </a:t>
            </a:r>
            <a:r>
              <a:rPr lang="en-US" dirty="0" err="1"/>
              <a:t>Konstytucją</a:t>
            </a:r>
            <a:r>
              <a:rPr lang="en-US" dirty="0"/>
              <a:t> PRL. </a:t>
            </a:r>
            <a:r>
              <a:rPr lang="en-US" dirty="0" err="1"/>
              <a:t>Został</a:t>
            </a:r>
            <a:r>
              <a:rPr lang="en-US" dirty="0"/>
              <a:t> </a:t>
            </a:r>
            <a:r>
              <a:rPr lang="en-US" dirty="0" err="1"/>
              <a:t>zawieszony</a:t>
            </a:r>
            <a:r>
              <a:rPr lang="en-US" dirty="0"/>
              <a:t> 31 </a:t>
            </a:r>
            <a:r>
              <a:rPr lang="en-US" dirty="0" err="1"/>
              <a:t>grudnia</a:t>
            </a:r>
            <a:r>
              <a:rPr lang="en-US" dirty="0"/>
              <a:t> 1982 </a:t>
            </a:r>
            <a:r>
              <a:rPr lang="en-US" dirty="0" err="1"/>
              <a:t>roku</a:t>
            </a:r>
            <a:r>
              <a:rPr lang="en-US" dirty="0"/>
              <a:t>, a </a:t>
            </a:r>
            <a:r>
              <a:rPr lang="en-US" dirty="0" err="1"/>
              <a:t>zniesiono</a:t>
            </a:r>
            <a:r>
              <a:rPr lang="en-US" dirty="0"/>
              <a:t> go 22 </a:t>
            </a:r>
            <a:r>
              <a:rPr lang="en-US" dirty="0" err="1"/>
              <a:t>lipca</a:t>
            </a:r>
            <a:r>
              <a:rPr lang="en-US" dirty="0"/>
              <a:t> 1983 </a:t>
            </a:r>
            <a:r>
              <a:rPr lang="en-US" dirty="0" err="1"/>
              <a:t>roku</a:t>
            </a:r>
            <a:r>
              <a:rPr lang="en-US" dirty="0"/>
              <a:t>.</a:t>
            </a:r>
            <a:endParaRPr lang="pl-PL" dirty="0"/>
          </a:p>
        </p:txBody>
      </p:sp>
      <p:pic>
        <p:nvPicPr>
          <p:cNvPr id="25602" name="Picture 2" descr="spomnienia stanu wojennego - mija 35 lat od wprowadzenia go w Polsce -  Wywiad - Pol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2072"/>
            <a:ext cx="3486237" cy="257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945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3715" y="444881"/>
            <a:ext cx="4935920" cy="564900"/>
          </a:xfrm>
        </p:spPr>
        <p:txBody>
          <a:bodyPr/>
          <a:lstStyle/>
          <a:p>
            <a:r>
              <a:rPr lang="pl-PL" dirty="0"/>
              <a:t>Obrady Okrągłego stołu</a:t>
            </a:r>
          </a:p>
        </p:txBody>
      </p:sp>
      <p:sp>
        <p:nvSpPr>
          <p:cNvPr id="3" name="Text Placeholder 2"/>
          <p:cNvSpPr>
            <a:spLocks noGrp="1"/>
          </p:cNvSpPr>
          <p:nvPr>
            <p:ph type="body" idx="1"/>
          </p:nvPr>
        </p:nvSpPr>
        <p:spPr>
          <a:xfrm>
            <a:off x="3103418" y="1313527"/>
            <a:ext cx="5638800" cy="3424728"/>
          </a:xfrm>
        </p:spPr>
        <p:txBody>
          <a:bodyPr/>
          <a:lstStyle/>
          <a:p>
            <a:pPr algn="just" fontAlgn="base">
              <a:lnSpc>
                <a:spcPct val="150000"/>
              </a:lnSpc>
            </a:pPr>
            <a:r>
              <a:rPr lang="en-US" dirty="0"/>
              <a:t>6 </a:t>
            </a:r>
            <a:r>
              <a:rPr lang="en-US" dirty="0" err="1"/>
              <a:t>lutego</a:t>
            </a:r>
            <a:r>
              <a:rPr lang="en-US" dirty="0"/>
              <a:t> 1989 r. w </a:t>
            </a:r>
            <a:r>
              <a:rPr lang="en-US" dirty="0" err="1"/>
              <a:t>Pałacu</a:t>
            </a:r>
            <a:r>
              <a:rPr lang="en-US" dirty="0"/>
              <a:t> </a:t>
            </a:r>
            <a:r>
              <a:rPr lang="en-US" dirty="0" err="1"/>
              <a:t>Namiestnikowskim</a:t>
            </a:r>
            <a:r>
              <a:rPr lang="en-US" dirty="0"/>
              <a:t>             w </a:t>
            </a:r>
            <a:r>
              <a:rPr lang="en-US" dirty="0" err="1"/>
              <a:t>Warszawie</a:t>
            </a:r>
            <a:r>
              <a:rPr lang="en-US" dirty="0"/>
              <a:t> </a:t>
            </a:r>
            <a:r>
              <a:rPr lang="en-US" dirty="0" err="1"/>
              <a:t>rozpoczęły</a:t>
            </a:r>
            <a:r>
              <a:rPr lang="en-US" dirty="0"/>
              <a:t> </a:t>
            </a:r>
            <a:r>
              <a:rPr lang="en-US" dirty="0" err="1"/>
              <a:t>się</a:t>
            </a:r>
            <a:r>
              <a:rPr lang="en-US" dirty="0"/>
              <a:t> </a:t>
            </a:r>
            <a:r>
              <a:rPr lang="en-US" dirty="0" err="1"/>
              <a:t>obrady</a:t>
            </a:r>
            <a:r>
              <a:rPr lang="en-US" dirty="0"/>
              <a:t> </a:t>
            </a:r>
            <a:r>
              <a:rPr lang="en-US" dirty="0" err="1"/>
              <a:t>Okrągłego</a:t>
            </a:r>
            <a:r>
              <a:rPr lang="en-US" dirty="0"/>
              <a:t> </a:t>
            </a:r>
            <a:r>
              <a:rPr lang="en-US" dirty="0" err="1"/>
              <a:t>Stołu</a:t>
            </a:r>
            <a:r>
              <a:rPr lang="en-US" dirty="0"/>
              <a:t>. </a:t>
            </a:r>
            <a:br>
              <a:rPr lang="en-US" dirty="0"/>
            </a:br>
            <a:endParaRPr lang="en-US" dirty="0"/>
          </a:p>
          <a:p>
            <a:pPr algn="just" fontAlgn="base">
              <a:lnSpc>
                <a:spcPct val="150000"/>
              </a:lnSpc>
            </a:pPr>
            <a:r>
              <a:rPr lang="en-US" dirty="0" err="1"/>
              <a:t>Porozumienia</a:t>
            </a:r>
            <a:r>
              <a:rPr lang="en-US" dirty="0"/>
              <a:t> </a:t>
            </a:r>
            <a:r>
              <a:rPr lang="en-US" dirty="0" err="1"/>
              <a:t>między</a:t>
            </a:r>
            <a:r>
              <a:rPr lang="en-US" dirty="0"/>
              <a:t> </a:t>
            </a:r>
            <a:r>
              <a:rPr lang="en-US" dirty="0" err="1"/>
              <a:t>opozycją</a:t>
            </a:r>
            <a:r>
              <a:rPr lang="en-US" dirty="0"/>
              <a:t> </a:t>
            </a:r>
            <a:r>
              <a:rPr lang="en-US" dirty="0" err="1"/>
              <a:t>solidarnościową</a:t>
            </a:r>
            <a:r>
              <a:rPr lang="en-US" dirty="0"/>
              <a:t>             a </a:t>
            </a:r>
            <a:r>
              <a:rPr lang="en-US" dirty="0" err="1"/>
              <a:t>władzą</a:t>
            </a:r>
            <a:r>
              <a:rPr lang="en-US" dirty="0"/>
              <a:t>, </a:t>
            </a:r>
            <a:r>
              <a:rPr lang="en-US" dirty="0" err="1"/>
              <a:t>podpisane</a:t>
            </a:r>
            <a:r>
              <a:rPr lang="en-US" dirty="0"/>
              <a:t> 5 </a:t>
            </a:r>
            <a:r>
              <a:rPr lang="en-US" dirty="0" err="1"/>
              <a:t>kwietnia</a:t>
            </a:r>
            <a:r>
              <a:rPr lang="en-US" dirty="0"/>
              <a:t> 1989 r., </a:t>
            </a:r>
            <a:r>
              <a:rPr lang="en-US" dirty="0" err="1"/>
              <a:t>znacząco</a:t>
            </a:r>
            <a:r>
              <a:rPr lang="en-US" dirty="0"/>
              <a:t> </a:t>
            </a:r>
            <a:r>
              <a:rPr lang="en-US" dirty="0" err="1"/>
              <a:t>wpłynęły</a:t>
            </a:r>
            <a:r>
              <a:rPr lang="en-US" dirty="0"/>
              <a:t> </a:t>
            </a:r>
            <a:r>
              <a:rPr lang="en-US" dirty="0" err="1"/>
              <a:t>na</a:t>
            </a:r>
            <a:r>
              <a:rPr lang="en-US" dirty="0"/>
              <a:t> </a:t>
            </a:r>
            <a:r>
              <a:rPr lang="en-US" dirty="0" err="1"/>
              <a:t>upadek</a:t>
            </a:r>
            <a:r>
              <a:rPr lang="en-US" dirty="0"/>
              <a:t> </a:t>
            </a:r>
            <a:r>
              <a:rPr lang="en-US" dirty="0" err="1"/>
              <a:t>systemu</a:t>
            </a:r>
            <a:r>
              <a:rPr lang="en-US" dirty="0"/>
              <a:t> </a:t>
            </a:r>
            <a:r>
              <a:rPr lang="en-US" dirty="0" err="1"/>
              <a:t>komunistycznego</a:t>
            </a:r>
            <a:r>
              <a:rPr lang="en-US" dirty="0"/>
              <a:t>              </a:t>
            </a:r>
            <a:r>
              <a:rPr lang="en-US" dirty="0" err="1"/>
              <a:t>i</a:t>
            </a:r>
            <a:r>
              <a:rPr lang="en-US" dirty="0"/>
              <a:t> </a:t>
            </a:r>
            <a:r>
              <a:rPr lang="en-US" dirty="0" err="1"/>
              <a:t>przemiany</a:t>
            </a:r>
            <a:r>
              <a:rPr lang="en-US" dirty="0"/>
              <a:t> </a:t>
            </a:r>
            <a:r>
              <a:rPr lang="en-US" dirty="0" err="1"/>
              <a:t>polityczne</a:t>
            </a:r>
            <a:r>
              <a:rPr lang="en-US" dirty="0"/>
              <a:t> </a:t>
            </a:r>
            <a:r>
              <a:rPr lang="en-US" dirty="0" err="1"/>
              <a:t>nie</a:t>
            </a:r>
            <a:r>
              <a:rPr lang="en-US" dirty="0"/>
              <a:t> </a:t>
            </a:r>
            <a:r>
              <a:rPr lang="en-US" dirty="0" err="1"/>
              <a:t>tylko</a:t>
            </a:r>
            <a:r>
              <a:rPr lang="en-US" dirty="0"/>
              <a:t> w </a:t>
            </a:r>
            <a:r>
              <a:rPr lang="en-US" dirty="0" err="1"/>
              <a:t>Polsce</a:t>
            </a:r>
            <a:r>
              <a:rPr lang="en-US" dirty="0"/>
              <a:t>, ale </a:t>
            </a:r>
            <a:r>
              <a:rPr lang="en-US" dirty="0" err="1"/>
              <a:t>również</a:t>
            </a:r>
            <a:r>
              <a:rPr lang="en-US" dirty="0"/>
              <a:t> w </a:t>
            </a:r>
            <a:r>
              <a:rPr lang="en-US" dirty="0" err="1"/>
              <a:t>całej</a:t>
            </a:r>
            <a:r>
              <a:rPr lang="en-US" dirty="0"/>
              <a:t> </a:t>
            </a:r>
            <a:r>
              <a:rPr lang="en-US" dirty="0" err="1"/>
              <a:t>Europie</a:t>
            </a:r>
            <a:r>
              <a:rPr lang="en-US" dirty="0"/>
              <a:t> </a:t>
            </a:r>
            <a:r>
              <a:rPr lang="en-US" dirty="0" err="1"/>
              <a:t>Środkowo-Wschodniej</a:t>
            </a:r>
            <a:r>
              <a:rPr lang="en-US" dirty="0"/>
              <a:t>.</a:t>
            </a:r>
          </a:p>
          <a:p>
            <a:pPr algn="just">
              <a:lnSpc>
                <a:spcPct val="150000"/>
              </a:lnSpc>
            </a:pPr>
            <a:endParaRPr lang="pl-PL" dirty="0"/>
          </a:p>
        </p:txBody>
      </p:sp>
      <p:pic>
        <p:nvPicPr>
          <p:cNvPr id="16386" name="Picture 2" descr="brady Okrągłego Stoł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7331"/>
            <a:ext cx="3117898" cy="209636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brady Okrągłego Stołu - zdj.9 - nowahistoria.interia.p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5982"/>
            <a:ext cx="3151909" cy="2096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7338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24889" y="2239474"/>
            <a:ext cx="5637910" cy="1750200"/>
          </a:xfrm>
        </p:spPr>
        <p:txBody>
          <a:bodyPr/>
          <a:lstStyle/>
          <a:p>
            <a:pPr>
              <a:lnSpc>
                <a:spcPct val="150000"/>
              </a:lnSpc>
            </a:pPr>
            <a:r>
              <a:rPr lang="en-US" sz="1800" dirty="0" err="1"/>
              <a:t>Temat</a:t>
            </a:r>
            <a:r>
              <a:rPr lang="en-US" sz="1800" dirty="0"/>
              <a:t> </a:t>
            </a:r>
            <a:r>
              <a:rPr lang="en-US" sz="1800" dirty="0" err="1"/>
              <a:t>lekcji</a:t>
            </a:r>
            <a:r>
              <a:rPr lang="en-US" sz="1800" dirty="0"/>
              <a:t>: </a:t>
            </a:r>
            <a:r>
              <a:rPr lang="pl-PL" sz="1800" dirty="0"/>
              <a:t>W</a:t>
            </a:r>
            <a:r>
              <a:rPr lang="en-US" sz="1800" dirty="0" err="1"/>
              <a:t>arsztaty</a:t>
            </a:r>
            <a:r>
              <a:rPr lang="en-US" sz="1800" dirty="0"/>
              <a:t> </a:t>
            </a:r>
            <a:r>
              <a:rPr lang="en-US" sz="1800" dirty="0" err="1"/>
              <a:t>dla</a:t>
            </a:r>
            <a:r>
              <a:rPr lang="en-US" sz="1800" dirty="0"/>
              <a:t> </a:t>
            </a:r>
            <a:r>
              <a:rPr lang="en-US" sz="1800" dirty="0" err="1"/>
              <a:t>dzieci</a:t>
            </a:r>
            <a:r>
              <a:rPr lang="en-US" sz="1800" dirty="0"/>
              <a:t> </a:t>
            </a:r>
            <a:r>
              <a:rPr lang="en-US" sz="1800" dirty="0" err="1"/>
              <a:t>i</a:t>
            </a:r>
            <a:r>
              <a:rPr lang="en-US" sz="1800" dirty="0"/>
              <a:t> </a:t>
            </a:r>
            <a:r>
              <a:rPr lang="en-US" sz="1800" dirty="0" err="1"/>
              <a:t>młodzieży</a:t>
            </a:r>
            <a:r>
              <a:rPr lang="en-US" sz="1800" dirty="0"/>
              <a:t> z </a:t>
            </a:r>
            <a:r>
              <a:rPr lang="en-US" sz="1800" dirty="0" err="1"/>
              <a:t>pracy</a:t>
            </a:r>
            <a:r>
              <a:rPr lang="en-US" sz="1800" dirty="0"/>
              <a:t> </a:t>
            </a:r>
            <a:r>
              <a:rPr lang="en-US" sz="1800" dirty="0" err="1"/>
              <a:t>zespołowej</a:t>
            </a:r>
            <a:r>
              <a:rPr lang="en-US" sz="1800" dirty="0"/>
              <a:t> </a:t>
            </a:r>
            <a:r>
              <a:rPr lang="en-US" sz="1800" dirty="0" err="1"/>
              <a:t>ponad</a:t>
            </a:r>
            <a:r>
              <a:rPr lang="en-US" sz="1800" dirty="0"/>
              <a:t> </a:t>
            </a:r>
            <a:r>
              <a:rPr lang="en-US" sz="1800" dirty="0" err="1"/>
              <a:t>podziałami</a:t>
            </a:r>
            <a:r>
              <a:rPr lang="pl-PL" sz="1800" dirty="0"/>
              <a:t> w</a:t>
            </a:r>
            <a:r>
              <a:rPr lang="en-US" sz="1800" dirty="0"/>
              <a:t> </a:t>
            </a:r>
            <a:r>
              <a:rPr lang="en-US" sz="1800" dirty="0" err="1"/>
              <a:t>myśl</a:t>
            </a:r>
            <a:r>
              <a:rPr lang="en-US" sz="1800" dirty="0"/>
              <a:t> </a:t>
            </a:r>
            <a:r>
              <a:rPr lang="en-US" sz="1800" dirty="0" err="1"/>
              <a:t>cech</a:t>
            </a:r>
            <a:r>
              <a:rPr lang="en-US" sz="1800" dirty="0"/>
              <a:t> </a:t>
            </a:r>
            <a:r>
              <a:rPr lang="en-US" sz="1800" dirty="0" err="1"/>
              <a:t>i</a:t>
            </a:r>
            <a:r>
              <a:rPr lang="en-US" sz="1800" dirty="0"/>
              <a:t> </a:t>
            </a:r>
            <a:r>
              <a:rPr lang="en-US" sz="1800" dirty="0" err="1"/>
              <a:t>umiejętności</a:t>
            </a:r>
            <a:r>
              <a:rPr lang="en-US" sz="1800" dirty="0"/>
              <a:t>, </a:t>
            </a:r>
            <a:r>
              <a:rPr lang="en-US" sz="1800" dirty="0" err="1"/>
              <a:t>którymi</a:t>
            </a:r>
            <a:r>
              <a:rPr lang="en-US" sz="1800" dirty="0"/>
              <a:t> </a:t>
            </a:r>
            <a:r>
              <a:rPr lang="en-US" sz="1800" dirty="0" err="1"/>
              <a:t>odznaczał</a:t>
            </a:r>
            <a:r>
              <a:rPr lang="en-US" sz="1800" dirty="0"/>
              <a:t> </a:t>
            </a:r>
            <a:r>
              <a:rPr lang="en-US" sz="1800" dirty="0" err="1"/>
              <a:t>się</a:t>
            </a:r>
            <a:r>
              <a:rPr lang="en-US" sz="1800" dirty="0"/>
              <a:t> Jan </a:t>
            </a:r>
            <a:r>
              <a:rPr lang="en-US" sz="1800" dirty="0" err="1"/>
              <a:t>Paweł</a:t>
            </a:r>
            <a:r>
              <a:rPr lang="en-US" sz="1800" dirty="0"/>
              <a:t> II.</a:t>
            </a:r>
            <a:endParaRPr lang="pl-PL" sz="1800" b="1" dirty="0"/>
          </a:p>
        </p:txBody>
      </p:sp>
      <p:sp>
        <p:nvSpPr>
          <p:cNvPr id="3" name="Title 2"/>
          <p:cNvSpPr>
            <a:spLocks noGrp="1"/>
          </p:cNvSpPr>
          <p:nvPr>
            <p:ph type="title"/>
          </p:nvPr>
        </p:nvSpPr>
        <p:spPr>
          <a:xfrm>
            <a:off x="263236" y="872837"/>
            <a:ext cx="8562109" cy="1144964"/>
          </a:xfrm>
        </p:spPr>
        <p:txBody>
          <a:bodyPr/>
          <a:lstStyle/>
          <a:p>
            <a:r>
              <a:rPr lang="en-US" sz="3200" b="0" dirty="0"/>
              <a:t>P</a:t>
            </a:r>
            <a:r>
              <a:rPr lang="pl-PL" sz="3200" b="0" dirty="0"/>
              <a:t>RAKTYCZNY PANEL LEKCYJNY</a:t>
            </a:r>
            <a:endParaRPr lang="pl-PL" sz="3200" dirty="0"/>
          </a:p>
        </p:txBody>
      </p:sp>
    </p:spTree>
    <p:extLst>
      <p:ext uri="{BB962C8B-B14F-4D97-AF65-F5344CB8AC3E}">
        <p14:creationId xmlns:p14="http://schemas.microsoft.com/office/powerpoint/2010/main" val="16413377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340BB02-974F-4183-8DE0-646EF366BCFE}"/>
              </a:ext>
            </a:extLst>
          </p:cNvPr>
          <p:cNvSpPr>
            <a:spLocks noGrp="1"/>
          </p:cNvSpPr>
          <p:nvPr>
            <p:ph type="title"/>
          </p:nvPr>
        </p:nvSpPr>
        <p:spPr>
          <a:xfrm>
            <a:off x="712575" y="537011"/>
            <a:ext cx="7719000" cy="564813"/>
          </a:xfrm>
        </p:spPr>
        <p:txBody>
          <a:bodyPr/>
          <a:lstStyle/>
          <a:p>
            <a:r>
              <a:rPr lang="pl-PL" sz="1600" b="1" dirty="0">
                <a:effectLst/>
                <a:latin typeface="Arial" panose="020B0604020202020204" pitchFamily="34" charset="0"/>
                <a:ea typeface="Calibri" panose="020F0502020204030204" pitchFamily="34" charset="0"/>
                <a:cs typeface="Times New Roman" panose="02020603050405020304" pitchFamily="18" charset="0"/>
              </a:rPr>
              <a:t>Temat zajęć: </a:t>
            </a:r>
            <a:r>
              <a:rPr lang="pl-PL" sz="1600" dirty="0">
                <a:effectLst/>
                <a:latin typeface="Arial" panose="020B0604020202020204" pitchFamily="34" charset="0"/>
                <a:ea typeface="Calibri" panose="020F0502020204030204" pitchFamily="34" charset="0"/>
                <a:cs typeface="Times New Roman" panose="02020603050405020304" pitchFamily="18" charset="0"/>
              </a:rPr>
              <a:t>Praktyczne warsztaty dla dzieci i młodzieży z pracy zespołowej ponad podziałami w myśl cech i umiejętności, którymi odznaczał się Jan Paweł II.</a:t>
            </a:r>
            <a:br>
              <a:rPr lang="pl-PL" sz="1600" dirty="0">
                <a:effectLst/>
                <a:latin typeface="Calibri" panose="020F0502020204030204" pitchFamily="34" charset="0"/>
                <a:ea typeface="Calibri" panose="020F0502020204030204" pitchFamily="34" charset="0"/>
                <a:cs typeface="Times New Roman" panose="02020603050405020304" pitchFamily="18" charset="0"/>
              </a:rPr>
            </a:br>
            <a:endParaRPr lang="pl-PL" sz="1600" dirty="0"/>
          </a:p>
        </p:txBody>
      </p:sp>
      <p:sp>
        <p:nvSpPr>
          <p:cNvPr id="3" name="Text Placeholder 2"/>
          <p:cNvSpPr>
            <a:spLocks noGrp="1"/>
          </p:cNvSpPr>
          <p:nvPr>
            <p:ph type="body" idx="1"/>
          </p:nvPr>
        </p:nvSpPr>
        <p:spPr/>
        <p:txBody>
          <a:bodyPr/>
          <a:lstStyle/>
          <a:p>
            <a:pPr marL="139700" indent="0" algn="just">
              <a:lnSpc>
                <a:spcPct val="150000"/>
              </a:lnSpc>
              <a:buNone/>
            </a:pPr>
            <a:r>
              <a:rPr lang="pl-PL" sz="1600" b="1" i="1" dirty="0"/>
              <a:t>„Jeden drugiego brzemiona noście – to zwięzłe zdanie apostoła jest inspiracją dla międzyludzkiej i społecznej solidarności. Solidarność to znaczy jeden i drugi, a skoro brzemię, to brzemię niesione razem, we wspólnocie. A więc nigdy – jeden przeciw drugiemu, jedni przeciw drugim. I nigdy »brzemię«, dźwigane przez człowieka samotnie. Bez pomocy drugich. ”  Jan Paweł II</a:t>
            </a:r>
          </a:p>
          <a:p>
            <a:pPr marL="139700" indent="0" algn="just">
              <a:lnSpc>
                <a:spcPct val="150000"/>
              </a:lnSpc>
              <a:buNone/>
            </a:pPr>
            <a:endParaRPr lang="pl-PL" sz="1600" b="1" i="1" dirty="0"/>
          </a:p>
          <a:p>
            <a:pPr marL="139700" indent="0" algn="just">
              <a:lnSpc>
                <a:spcPct val="150000"/>
              </a:lnSpc>
              <a:buNone/>
            </a:pPr>
            <a:r>
              <a:rPr lang="pl-PL" b="1" i="1" dirty="0">
                <a:solidFill>
                  <a:schemeClr val="bg2">
                    <a:lumMod val="50000"/>
                  </a:schemeClr>
                </a:solidFill>
              </a:rPr>
              <a:t>Rozmowa kierowana na temat cytatu.</a:t>
            </a:r>
          </a:p>
          <a:p>
            <a:pPr marL="139700" indent="0" algn="just">
              <a:lnSpc>
                <a:spcPct val="150000"/>
              </a:lnSpc>
              <a:buNone/>
            </a:pPr>
            <a:r>
              <a:rPr lang="pl-PL" b="1" i="1" dirty="0">
                <a:solidFill>
                  <a:schemeClr val="bg2">
                    <a:lumMod val="50000"/>
                  </a:schemeClr>
                </a:solidFill>
              </a:rPr>
              <a:t>Co oznacza słowo brzemię? Jakie znacie synonimy?</a:t>
            </a:r>
          </a:p>
          <a:p>
            <a:pPr marL="139700" indent="0" algn="just">
              <a:lnSpc>
                <a:spcPct val="150000"/>
              </a:lnSpc>
              <a:buNone/>
            </a:pPr>
            <a:r>
              <a:rPr lang="pl-PL" b="1" i="1" dirty="0">
                <a:solidFill>
                  <a:schemeClr val="bg2">
                    <a:lumMod val="50000"/>
                  </a:schemeClr>
                </a:solidFill>
              </a:rPr>
              <a:t>Co znaczy słowo solidarność, spróbujcie wyjaśnić znaczenie na podstawie kontekstu.</a:t>
            </a:r>
          </a:p>
          <a:p>
            <a:pPr marL="139700" indent="0" algn="just">
              <a:lnSpc>
                <a:spcPct val="150000"/>
              </a:lnSpc>
              <a:buNone/>
            </a:pPr>
            <a:endParaRPr lang="pl-PL" sz="1600" b="1" i="1" dirty="0"/>
          </a:p>
        </p:txBody>
      </p:sp>
    </p:spTree>
    <p:extLst>
      <p:ext uri="{BB962C8B-B14F-4D97-AF65-F5344CB8AC3E}">
        <p14:creationId xmlns:p14="http://schemas.microsoft.com/office/powerpoint/2010/main" val="472509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2575" y="670188"/>
            <a:ext cx="7719000" cy="564900"/>
          </a:xfrm>
        </p:spPr>
        <p:txBody>
          <a:bodyPr/>
          <a:lstStyle/>
          <a:p>
            <a:r>
              <a:rPr lang="pl-PL" sz="2400" dirty="0"/>
              <a:t>Zadanie wstępne. Stwórz linię prostą (do wyboru), tylko w warunkach klasowych</a:t>
            </a:r>
            <a:br>
              <a:rPr lang="pl-PL" sz="2400" dirty="0"/>
            </a:br>
            <a:endParaRPr lang="pl-PL" sz="2400" dirty="0"/>
          </a:p>
        </p:txBody>
      </p:sp>
      <p:sp>
        <p:nvSpPr>
          <p:cNvPr id="3" name="Text Placeholder 2"/>
          <p:cNvSpPr>
            <a:spLocks noGrp="1"/>
          </p:cNvSpPr>
          <p:nvPr>
            <p:ph type="body" idx="1"/>
          </p:nvPr>
        </p:nvSpPr>
        <p:spPr>
          <a:xfrm>
            <a:off x="712575" y="1526033"/>
            <a:ext cx="7719000" cy="3371400"/>
          </a:xfrm>
        </p:spPr>
        <p:txBody>
          <a:bodyPr/>
          <a:lstStyle/>
          <a:p>
            <a:pPr marL="114300" indent="0" algn="just">
              <a:lnSpc>
                <a:spcPct val="150000"/>
              </a:lnSpc>
              <a:buNone/>
            </a:pPr>
            <a:r>
              <a:rPr lang="pl-PL" sz="1600" dirty="0"/>
              <a:t>❖ Stwórz linię prostą alfabetycznie według imienia od A do Z (druga litera także powinna się zgadzać) bez używania słów.</a:t>
            </a:r>
          </a:p>
          <a:p>
            <a:pPr marL="114300" indent="0" algn="just">
              <a:lnSpc>
                <a:spcPct val="150000"/>
              </a:lnSpc>
              <a:buNone/>
            </a:pPr>
            <a:r>
              <a:rPr lang="pl-PL" sz="1600" dirty="0"/>
              <a:t>❖ Stwórz linię prostą od najwyższej do najniższej osoby w grupie bez używania słów.</a:t>
            </a:r>
          </a:p>
          <a:p>
            <a:pPr marL="114300" indent="0" algn="just">
              <a:lnSpc>
                <a:spcPct val="150000"/>
              </a:lnSpc>
              <a:buNone/>
            </a:pPr>
            <a:r>
              <a:rPr lang="pl-PL" sz="1600" dirty="0"/>
              <a:t>❖ Stwórz linię prostą zgodnie z datą urodzenia osób w grupie (miesiąc/dzień) lub</a:t>
            </a:r>
          </a:p>
          <a:p>
            <a:pPr marL="114300" indent="0" algn="just">
              <a:lnSpc>
                <a:spcPct val="150000"/>
              </a:lnSpc>
              <a:buNone/>
            </a:pPr>
            <a:r>
              <a:rPr lang="pl-PL" sz="1600" dirty="0"/>
              <a:t>(rok/miesiąc) bez używania słów.</a:t>
            </a:r>
          </a:p>
          <a:p>
            <a:pPr marL="114300" indent="0" algn="just">
              <a:lnSpc>
                <a:spcPct val="150000"/>
              </a:lnSpc>
              <a:buNone/>
            </a:pPr>
            <a:r>
              <a:rPr lang="pl-PL" sz="1600" dirty="0"/>
              <a:t>❖ Stwórz linię prostą zgodnie z ilością rodzeństwa bez używania słów</a:t>
            </a:r>
          </a:p>
          <a:p>
            <a:pPr marL="114300" indent="0" algn="just">
              <a:lnSpc>
                <a:spcPct val="150000"/>
              </a:lnSpc>
              <a:buNone/>
            </a:pPr>
            <a:endParaRPr lang="pl-PL" sz="1600" dirty="0"/>
          </a:p>
        </p:txBody>
      </p:sp>
    </p:spTree>
    <p:extLst>
      <p:ext uri="{BB962C8B-B14F-4D97-AF65-F5344CB8AC3E}">
        <p14:creationId xmlns:p14="http://schemas.microsoft.com/office/powerpoint/2010/main" val="13467943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95601" y="163599"/>
            <a:ext cx="6123709" cy="3743382"/>
          </a:xfrm>
        </p:spPr>
        <p:txBody>
          <a:bodyPr/>
          <a:lstStyle/>
          <a:p>
            <a:pPr algn="just">
              <a:lnSpc>
                <a:spcPct val="150000"/>
              </a:lnSpc>
            </a:pPr>
            <a:r>
              <a:rPr lang="pl-PL" sz="1600" dirty="0"/>
              <a:t>Pytamy klasę, z czym kojarzy im się grupa? - metoda burzy mózgów w czacie (integracja, zespół, wsparcie, wspólne działanie, więzi, wspólny cel, solidarność, wspólne wartości, coś co łączy...)</a:t>
            </a:r>
          </a:p>
          <a:p>
            <a:pPr algn="just">
              <a:lnSpc>
                <a:spcPct val="150000"/>
              </a:lnSpc>
            </a:pPr>
            <a:r>
              <a:rPr lang="pl-PL" sz="1600" dirty="0"/>
              <a:t>Co musi zaistnieć, aby grupa się zintegrowała? - metoda dyskusji okrągłego stołu, uczniowie chętni do zabrania głosu wpisują swoje imię w czacie (szacunek, wspólne zainteresowania, cele, klimat, zaufanie, akceptacja, umiejętności komunikacyjne, itp.)</a:t>
            </a:r>
          </a:p>
          <a:p>
            <a:pPr algn="just">
              <a:lnSpc>
                <a:spcPct val="150000"/>
              </a:lnSpc>
            </a:pPr>
            <a:r>
              <a:rPr lang="pl-PL" sz="1600" dirty="0"/>
              <a:t>Następnie pokazujemy klasie </a:t>
            </a:r>
          </a:p>
          <a:p>
            <a:pPr marL="114300" indent="0" algn="just">
              <a:lnSpc>
                <a:spcPct val="150000"/>
              </a:lnSpc>
              <a:buNone/>
            </a:pPr>
            <a:r>
              <a:rPr lang="pl-PL" sz="1600" dirty="0"/>
              <a:t>       MEMY o pracy zespołowej.</a:t>
            </a:r>
          </a:p>
        </p:txBody>
      </p:sp>
      <p:pic>
        <p:nvPicPr>
          <p:cNvPr id="4" name="Obraz 12"/>
          <p:cNvPicPr/>
          <p:nvPr/>
        </p:nvPicPr>
        <p:blipFill>
          <a:blip r:embed="rId2">
            <a:extLst>
              <a:ext uri="{28A0092B-C50C-407E-A947-70E740481C1C}">
                <a14:useLocalDpi xmlns:a14="http://schemas.microsoft.com/office/drawing/2010/main" val="0"/>
              </a:ext>
            </a:extLst>
          </a:blip>
          <a:srcRect/>
          <a:stretch>
            <a:fillRect/>
          </a:stretch>
        </p:blipFill>
        <p:spPr bwMode="auto">
          <a:xfrm>
            <a:off x="490812" y="62316"/>
            <a:ext cx="1947588" cy="1501198"/>
          </a:xfrm>
          <a:prstGeom prst="rect">
            <a:avLst/>
          </a:prstGeom>
          <a:noFill/>
          <a:ln>
            <a:noFill/>
          </a:ln>
        </p:spPr>
      </p:pic>
      <p:pic>
        <p:nvPicPr>
          <p:cNvPr id="5" name="Obraz 14" descr="BESTY.pl"/>
          <p:cNvPicPr/>
          <p:nvPr/>
        </p:nvPicPr>
        <p:blipFill>
          <a:blip r:embed="rId3">
            <a:extLst>
              <a:ext uri="{28A0092B-C50C-407E-A947-70E740481C1C}">
                <a14:useLocalDpi xmlns:a14="http://schemas.microsoft.com/office/drawing/2010/main" val="0"/>
              </a:ext>
            </a:extLst>
          </a:blip>
          <a:srcRect/>
          <a:stretch>
            <a:fillRect/>
          </a:stretch>
        </p:blipFill>
        <p:spPr bwMode="auto">
          <a:xfrm>
            <a:off x="551931" y="1693333"/>
            <a:ext cx="1742786" cy="1668697"/>
          </a:xfrm>
          <a:prstGeom prst="rect">
            <a:avLst/>
          </a:prstGeom>
          <a:noFill/>
          <a:ln>
            <a:noFill/>
          </a:ln>
        </p:spPr>
      </p:pic>
      <p:pic>
        <p:nvPicPr>
          <p:cNvPr id="6" name="Obraz 10" descr="polaczek166 – Demotywatory.pl"/>
          <p:cNvPicPr/>
          <p:nvPr/>
        </p:nvPicPr>
        <p:blipFill>
          <a:blip r:embed="rId4">
            <a:extLst>
              <a:ext uri="{28A0092B-C50C-407E-A947-70E740481C1C}">
                <a14:useLocalDpi xmlns:a14="http://schemas.microsoft.com/office/drawing/2010/main" val="0"/>
              </a:ext>
            </a:extLst>
          </a:blip>
          <a:srcRect/>
          <a:stretch>
            <a:fillRect/>
          </a:stretch>
        </p:blipFill>
        <p:spPr bwMode="auto">
          <a:xfrm>
            <a:off x="6630626" y="3052473"/>
            <a:ext cx="1961443" cy="1977057"/>
          </a:xfrm>
          <a:prstGeom prst="rect">
            <a:avLst/>
          </a:prstGeom>
          <a:noFill/>
          <a:ln>
            <a:noFill/>
          </a:ln>
        </p:spPr>
      </p:pic>
      <p:pic>
        <p:nvPicPr>
          <p:cNvPr id="7" name="Obraz 6">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551931" y="3579986"/>
            <a:ext cx="1712190" cy="1509739"/>
          </a:xfrm>
          <a:prstGeom prst="rect">
            <a:avLst/>
          </a:prstGeom>
          <a:noFill/>
          <a:ln>
            <a:noFill/>
          </a:ln>
        </p:spPr>
      </p:pic>
    </p:spTree>
    <p:extLst>
      <p:ext uri="{BB962C8B-B14F-4D97-AF65-F5344CB8AC3E}">
        <p14:creationId xmlns:p14="http://schemas.microsoft.com/office/powerpoint/2010/main" val="3251989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726429" y="556213"/>
            <a:ext cx="7719000" cy="4459131"/>
          </a:xfrm>
        </p:spPr>
        <p:txBody>
          <a:bodyPr/>
          <a:lstStyle/>
          <a:p>
            <a:pPr marL="139700" indent="0">
              <a:lnSpc>
                <a:spcPct val="150000"/>
              </a:lnSpc>
              <a:buNone/>
            </a:pPr>
            <a:r>
              <a:rPr lang="pl-PL" sz="1200" b="1" dirty="0"/>
              <a:t>4. </a:t>
            </a:r>
            <a:r>
              <a:rPr lang="pl-PL" sz="1200" dirty="0"/>
              <a:t>Rozmawiamy o przedstawionych sytuacjach w </a:t>
            </a:r>
            <a:r>
              <a:rPr lang="pl-PL" sz="1200" dirty="0" err="1"/>
              <a:t>memach</a:t>
            </a:r>
            <a:r>
              <a:rPr lang="pl-PL" sz="1200" dirty="0"/>
              <a:t>. Co uczniowie myślą o pracy grupowej? </a:t>
            </a:r>
          </a:p>
          <a:p>
            <a:pPr marL="139700" indent="0">
              <a:lnSpc>
                <a:spcPct val="150000"/>
              </a:lnSpc>
              <a:buNone/>
            </a:pPr>
            <a:r>
              <a:rPr lang="pl-PL" sz="1200" dirty="0"/>
              <a:t>Z czym im się kojarzy praca w grupie? Dlaczego tak jest? Jak rozwiązać ten problem?- dyskusja kierowana. Uczniowie mogą tutaj podawać przykłady z życia. </a:t>
            </a:r>
            <a:endParaRPr lang="en-US" sz="1200" dirty="0"/>
          </a:p>
          <a:p>
            <a:pPr marL="139700" indent="0">
              <a:lnSpc>
                <a:spcPct val="150000"/>
              </a:lnSpc>
              <a:buNone/>
            </a:pPr>
            <a:r>
              <a:rPr lang="pl-PL" sz="1200" dirty="0"/>
              <a:t> </a:t>
            </a:r>
            <a:endParaRPr lang="en-US" sz="1200" dirty="0"/>
          </a:p>
          <a:p>
            <a:pPr marL="139700" indent="0">
              <a:lnSpc>
                <a:spcPct val="150000"/>
              </a:lnSpc>
              <a:buNone/>
            </a:pPr>
            <a:r>
              <a:rPr lang="pl-PL" sz="1200" b="1" dirty="0"/>
              <a:t>5. </a:t>
            </a:r>
            <a:r>
              <a:rPr lang="pl-PL" sz="1200" dirty="0"/>
              <a:t>Następnie czytamy im przypowieść o pracy zespołowej.</a:t>
            </a:r>
            <a:endParaRPr lang="en-US" sz="1200" dirty="0"/>
          </a:p>
          <a:p>
            <a:pPr marL="139700" indent="0">
              <a:lnSpc>
                <a:spcPct val="150000"/>
              </a:lnSpc>
              <a:buNone/>
            </a:pPr>
            <a:r>
              <a:rPr lang="pl-PL" sz="1200" dirty="0"/>
              <a:t>Były sobie cztery osoby:</a:t>
            </a:r>
            <a:endParaRPr lang="en-US" sz="1200" dirty="0"/>
          </a:p>
          <a:p>
            <a:pPr marL="139700" indent="0">
              <a:lnSpc>
                <a:spcPct val="150000"/>
              </a:lnSpc>
              <a:buNone/>
            </a:pPr>
            <a:br>
              <a:rPr lang="pl-PL" sz="1200" dirty="0"/>
            </a:br>
            <a:r>
              <a:rPr lang="pl-PL" sz="1200" b="1" dirty="0"/>
              <a:t>Każdy, Ktoś, Ktokolwiek i Nikt</a:t>
            </a:r>
            <a:r>
              <a:rPr lang="pl-PL" sz="1200" dirty="0"/>
              <a:t>.</a:t>
            </a:r>
            <a:endParaRPr lang="en-US" sz="1200" dirty="0"/>
          </a:p>
          <a:p>
            <a:pPr marL="139700" indent="0">
              <a:lnSpc>
                <a:spcPct val="150000"/>
              </a:lnSpc>
              <a:buNone/>
            </a:pPr>
            <a:r>
              <a:rPr lang="pl-PL" sz="1200" dirty="0"/>
              <a:t>Do wykonania było bardzo ważne zadanie i </a:t>
            </a:r>
            <a:r>
              <a:rPr lang="pl-PL" sz="1200" b="1" dirty="0"/>
              <a:t>Każdy</a:t>
            </a:r>
            <a:r>
              <a:rPr lang="pl-PL" sz="1200" dirty="0"/>
              <a:t> mógł je wykonać.</a:t>
            </a:r>
            <a:br>
              <a:rPr lang="pl-PL" sz="1200" dirty="0"/>
            </a:br>
            <a:r>
              <a:rPr lang="pl-PL" sz="1200" b="1" dirty="0"/>
              <a:t>Każdy</a:t>
            </a:r>
            <a:r>
              <a:rPr lang="pl-PL" sz="1200" dirty="0"/>
              <a:t> był pewien, że </a:t>
            </a:r>
            <a:r>
              <a:rPr lang="pl-PL" sz="1200" b="1" dirty="0"/>
              <a:t>Ktoś</a:t>
            </a:r>
            <a:r>
              <a:rPr lang="pl-PL" sz="1200" dirty="0"/>
              <a:t> je wykona.</a:t>
            </a:r>
            <a:br>
              <a:rPr lang="pl-PL" sz="1200" dirty="0"/>
            </a:br>
            <a:r>
              <a:rPr lang="pl-PL" sz="1200" b="1" dirty="0"/>
              <a:t>Ktokolwiek</a:t>
            </a:r>
            <a:r>
              <a:rPr lang="pl-PL" sz="1200" dirty="0"/>
              <a:t> mógł je wykonać, ale </a:t>
            </a:r>
            <a:r>
              <a:rPr lang="pl-PL" sz="1200" b="1" dirty="0"/>
              <a:t>Nikt</a:t>
            </a:r>
            <a:r>
              <a:rPr lang="pl-PL" sz="1200" dirty="0"/>
              <a:t> tego nie zrobił.</a:t>
            </a:r>
            <a:br>
              <a:rPr lang="pl-PL" sz="1200" dirty="0"/>
            </a:br>
            <a:r>
              <a:rPr lang="pl-PL" sz="1200" b="1" dirty="0"/>
              <a:t>Ktoś</a:t>
            </a:r>
            <a:r>
              <a:rPr lang="pl-PL" sz="1200" dirty="0"/>
              <a:t> zdenerwował się, bo to zadanie mógł wykonać </a:t>
            </a:r>
            <a:r>
              <a:rPr lang="pl-PL" sz="1200" b="1" dirty="0"/>
              <a:t>Każdy</a:t>
            </a:r>
            <a:r>
              <a:rPr lang="pl-PL" sz="1200" dirty="0"/>
              <a:t>. </a:t>
            </a:r>
            <a:r>
              <a:rPr lang="pl-PL" sz="1200" b="1" dirty="0"/>
              <a:t>Każdy</a:t>
            </a:r>
            <a:r>
              <a:rPr lang="pl-PL" sz="1200" dirty="0"/>
              <a:t> myślał, że </a:t>
            </a:r>
            <a:r>
              <a:rPr lang="pl-PL" sz="1200" b="1" dirty="0"/>
              <a:t>Ktokolwiek</a:t>
            </a:r>
            <a:r>
              <a:rPr lang="pl-PL" sz="1200" dirty="0"/>
              <a:t> wykona to zadanie, ale </a:t>
            </a:r>
            <a:r>
              <a:rPr lang="pl-PL" sz="1200" b="1" dirty="0"/>
              <a:t>Nikt</a:t>
            </a:r>
            <a:r>
              <a:rPr lang="pl-PL" sz="1200" dirty="0"/>
              <a:t> nie zdawał sobie sprawy z tego, że </a:t>
            </a:r>
            <a:r>
              <a:rPr lang="pl-PL" sz="1200" b="1" dirty="0"/>
              <a:t>Każdy</a:t>
            </a:r>
            <a:r>
              <a:rPr lang="pl-PL" sz="1200" dirty="0"/>
              <a:t> tego zadania nie wykona.</a:t>
            </a:r>
            <a:br>
              <a:rPr lang="pl-PL" sz="1200" dirty="0"/>
            </a:br>
            <a:r>
              <a:rPr lang="pl-PL" sz="1200" dirty="0"/>
              <a:t>Skończyło się tak: </a:t>
            </a:r>
            <a:r>
              <a:rPr lang="pl-PL" sz="1200" b="1" dirty="0"/>
              <a:t>Każdy</a:t>
            </a:r>
            <a:r>
              <a:rPr lang="pl-PL" sz="1200" dirty="0"/>
              <a:t> oskarżał </a:t>
            </a:r>
            <a:r>
              <a:rPr lang="pl-PL" sz="1200" b="1" dirty="0"/>
              <a:t>Kogoś</a:t>
            </a:r>
            <a:r>
              <a:rPr lang="pl-PL" sz="1200" dirty="0"/>
              <a:t>, podczas gdy </a:t>
            </a:r>
            <a:r>
              <a:rPr lang="pl-PL" sz="1200" b="1" dirty="0"/>
              <a:t>Nikt</a:t>
            </a:r>
            <a:r>
              <a:rPr lang="pl-PL" sz="1200" dirty="0"/>
              <a:t> nie zrobił tego, co </a:t>
            </a:r>
            <a:r>
              <a:rPr lang="pl-PL" sz="1200" b="1" dirty="0"/>
              <a:t>Ktokolwiek</a:t>
            </a:r>
            <a:r>
              <a:rPr lang="pl-PL" sz="1200" dirty="0"/>
              <a:t> mógł zrobić.</a:t>
            </a:r>
            <a:br>
              <a:rPr lang="pl-PL" sz="1200" dirty="0"/>
            </a:br>
            <a:endParaRPr lang="pl-PL" sz="1200" dirty="0"/>
          </a:p>
        </p:txBody>
      </p:sp>
    </p:spTree>
    <p:extLst>
      <p:ext uri="{BB962C8B-B14F-4D97-AF65-F5344CB8AC3E}">
        <p14:creationId xmlns:p14="http://schemas.microsoft.com/office/powerpoint/2010/main" val="1072610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a:t>Interdyscyplinarny</a:t>
            </a:r>
            <a:r>
              <a:rPr lang="en-US" sz="3200" dirty="0"/>
              <a:t> Jan </a:t>
            </a:r>
            <a:r>
              <a:rPr lang="en-US" sz="3200" dirty="0" err="1"/>
              <a:t>Paweł</a:t>
            </a:r>
            <a:r>
              <a:rPr lang="en-US" sz="3200" dirty="0"/>
              <a:t> II</a:t>
            </a:r>
            <a:endParaRPr lang="pl-PL" dirty="0"/>
          </a:p>
        </p:txBody>
      </p:sp>
      <p:sp>
        <p:nvSpPr>
          <p:cNvPr id="3" name="Text Placeholder 2"/>
          <p:cNvSpPr>
            <a:spLocks noGrp="1"/>
          </p:cNvSpPr>
          <p:nvPr>
            <p:ph type="body" idx="1"/>
          </p:nvPr>
        </p:nvSpPr>
        <p:spPr>
          <a:xfrm>
            <a:off x="712575" y="1235087"/>
            <a:ext cx="8195898" cy="3614003"/>
          </a:xfrm>
        </p:spPr>
        <p:txBody>
          <a:bodyPr/>
          <a:lstStyle/>
          <a:p>
            <a:pPr marL="139700" indent="0">
              <a:lnSpc>
                <a:spcPct val="150000"/>
              </a:lnSpc>
              <a:buNone/>
            </a:pPr>
            <a:r>
              <a:rPr lang="en-US" sz="1600" dirty="0"/>
              <a:t>W </a:t>
            </a:r>
            <a:r>
              <a:rPr lang="en-US" sz="1600" dirty="0" err="1"/>
              <a:t>oparciu</a:t>
            </a:r>
            <a:r>
              <a:rPr lang="en-US" sz="1600" dirty="0"/>
              <a:t> o </a:t>
            </a:r>
            <a:r>
              <a:rPr lang="en-US" sz="1600" dirty="0" err="1"/>
              <a:t>biografię</a:t>
            </a:r>
            <a:r>
              <a:rPr lang="en-US" sz="1600" dirty="0"/>
              <a:t> </a:t>
            </a:r>
            <a:r>
              <a:rPr lang="en-US" sz="1600" dirty="0" err="1"/>
              <a:t>i</a:t>
            </a:r>
            <a:r>
              <a:rPr lang="en-US" sz="1600" dirty="0"/>
              <a:t> </a:t>
            </a:r>
            <a:r>
              <a:rPr lang="en-US" sz="1600" dirty="0" err="1"/>
              <a:t>dzieło</a:t>
            </a:r>
            <a:r>
              <a:rPr lang="en-US" sz="1600" dirty="0"/>
              <a:t> </a:t>
            </a:r>
            <a:r>
              <a:rPr lang="en-US" sz="1600" dirty="0" err="1"/>
              <a:t>Karola</a:t>
            </a:r>
            <a:r>
              <a:rPr lang="en-US" sz="1600" dirty="0"/>
              <a:t> </a:t>
            </a:r>
            <a:r>
              <a:rPr lang="en-US" sz="1600" dirty="0" err="1"/>
              <a:t>Wojtyły</a:t>
            </a:r>
            <a:r>
              <a:rPr lang="en-US" sz="1600" dirty="0"/>
              <a:t> </a:t>
            </a:r>
            <a:r>
              <a:rPr lang="en-US" sz="1600" dirty="0" err="1"/>
              <a:t>możemy</a:t>
            </a:r>
            <a:r>
              <a:rPr lang="en-US" sz="1600" dirty="0"/>
              <a:t> z </a:t>
            </a:r>
            <a:r>
              <a:rPr lang="en-US" sz="1600" dirty="0" err="1"/>
              <a:t>powodzeniem</a:t>
            </a:r>
            <a:r>
              <a:rPr lang="en-US" sz="1600" dirty="0"/>
              <a:t> </a:t>
            </a:r>
            <a:r>
              <a:rPr lang="en-US" sz="1600" dirty="0" err="1"/>
              <a:t>uczyć</a:t>
            </a:r>
            <a:r>
              <a:rPr lang="en-US" sz="1600" dirty="0"/>
              <a:t> </a:t>
            </a:r>
            <a:r>
              <a:rPr lang="en-US" sz="1600" dirty="0" err="1"/>
              <a:t>następujących</a:t>
            </a:r>
            <a:r>
              <a:rPr lang="en-US" sz="1600" dirty="0"/>
              <a:t> </a:t>
            </a:r>
            <a:r>
              <a:rPr lang="en-US" sz="1600" dirty="0" err="1"/>
              <a:t>przedmiotów</a:t>
            </a:r>
            <a:r>
              <a:rPr lang="en-US" sz="1600" dirty="0"/>
              <a:t>: </a:t>
            </a:r>
            <a:br>
              <a:rPr lang="en-US" sz="1600" dirty="0"/>
            </a:br>
            <a:endParaRPr lang="en-US" sz="1600" dirty="0"/>
          </a:p>
          <a:p>
            <a:pPr>
              <a:lnSpc>
                <a:spcPct val="150000"/>
              </a:lnSpc>
            </a:pPr>
            <a:r>
              <a:rPr lang="en-US" sz="1600" dirty="0" err="1"/>
              <a:t>Religii</a:t>
            </a:r>
            <a:endParaRPr lang="en-US" sz="1600" dirty="0"/>
          </a:p>
          <a:p>
            <a:pPr>
              <a:lnSpc>
                <a:spcPct val="150000"/>
              </a:lnSpc>
            </a:pPr>
            <a:r>
              <a:rPr lang="en-US" sz="1600" dirty="0" err="1"/>
              <a:t>Geografii</a:t>
            </a:r>
            <a:endParaRPr lang="en-US" sz="1600" dirty="0"/>
          </a:p>
          <a:p>
            <a:pPr>
              <a:lnSpc>
                <a:spcPct val="150000"/>
              </a:lnSpc>
            </a:pPr>
            <a:r>
              <a:rPr lang="en-US" sz="1600" dirty="0" err="1"/>
              <a:t>Historii</a:t>
            </a:r>
            <a:endParaRPr lang="en-US" sz="1600" dirty="0"/>
          </a:p>
          <a:p>
            <a:pPr>
              <a:lnSpc>
                <a:spcPct val="150000"/>
              </a:lnSpc>
            </a:pPr>
            <a:r>
              <a:rPr lang="en-US" sz="1600" dirty="0" err="1"/>
              <a:t>Uczyć</a:t>
            </a:r>
            <a:r>
              <a:rPr lang="en-US" sz="1600" dirty="0"/>
              <a:t> o </a:t>
            </a:r>
            <a:r>
              <a:rPr lang="en-US" sz="1600" dirty="0" err="1"/>
              <a:t>wartościach</a:t>
            </a:r>
            <a:r>
              <a:rPr lang="en-US" sz="1600" dirty="0"/>
              <a:t> </a:t>
            </a:r>
            <a:r>
              <a:rPr lang="en-US" sz="1600" dirty="0" err="1"/>
              <a:t>realizowanych</a:t>
            </a:r>
            <a:r>
              <a:rPr lang="en-US" sz="1600" dirty="0"/>
              <a:t> w </a:t>
            </a:r>
            <a:r>
              <a:rPr lang="en-US" sz="1600" dirty="0" err="1"/>
              <a:t>praktyce</a:t>
            </a:r>
            <a:endParaRPr lang="en-US" sz="1600" dirty="0"/>
          </a:p>
          <a:p>
            <a:pPr>
              <a:lnSpc>
                <a:spcPct val="150000"/>
              </a:lnSpc>
            </a:pPr>
            <a:r>
              <a:rPr lang="en-US" sz="1600" dirty="0" err="1"/>
              <a:t>Prowadzić</a:t>
            </a:r>
            <a:r>
              <a:rPr lang="en-US" sz="1600" dirty="0"/>
              <a:t> </a:t>
            </a:r>
            <a:r>
              <a:rPr lang="en-US" sz="1600" dirty="0" err="1"/>
              <a:t>warsztaty</a:t>
            </a:r>
            <a:r>
              <a:rPr lang="en-US" sz="1600" dirty="0"/>
              <a:t> z </a:t>
            </a:r>
            <a:r>
              <a:rPr lang="en-US" sz="1600" dirty="0" err="1"/>
              <a:t>kompetencji</a:t>
            </a:r>
            <a:r>
              <a:rPr lang="en-US" sz="1600" dirty="0"/>
              <a:t> </a:t>
            </a:r>
            <a:r>
              <a:rPr lang="en-US" sz="1600" dirty="0" err="1"/>
              <a:t>miękkich</a:t>
            </a:r>
            <a:r>
              <a:rPr lang="en-US" sz="1600" dirty="0"/>
              <a:t>: </a:t>
            </a:r>
            <a:r>
              <a:rPr lang="en-US" sz="1600" dirty="0" err="1"/>
              <a:t>pracy</a:t>
            </a:r>
            <a:r>
              <a:rPr lang="en-US" sz="1600" dirty="0"/>
              <a:t> </a:t>
            </a:r>
            <a:r>
              <a:rPr lang="en-US" sz="1600" dirty="0" err="1"/>
              <a:t>zespołowej</a:t>
            </a:r>
            <a:r>
              <a:rPr lang="en-US" sz="1600" dirty="0"/>
              <a:t>, </a:t>
            </a:r>
            <a:r>
              <a:rPr lang="en-US" sz="1600" dirty="0" err="1"/>
              <a:t>komunikacji</a:t>
            </a:r>
            <a:r>
              <a:rPr lang="en-US" sz="1600" dirty="0"/>
              <a:t>, </a:t>
            </a:r>
            <a:r>
              <a:rPr lang="en-US" sz="1600" dirty="0" err="1"/>
              <a:t>empatii</a:t>
            </a:r>
            <a:r>
              <a:rPr lang="en-US" sz="1600" dirty="0"/>
              <a:t>, </a:t>
            </a:r>
            <a:r>
              <a:rPr lang="en-US" sz="1600" dirty="0" err="1"/>
              <a:t>konstruktywnego</a:t>
            </a:r>
            <a:r>
              <a:rPr lang="en-US" sz="1600" dirty="0"/>
              <a:t> </a:t>
            </a:r>
            <a:r>
              <a:rPr lang="en-US" sz="1600" dirty="0" err="1"/>
              <a:t>konfliktu</a:t>
            </a:r>
            <a:r>
              <a:rPr lang="en-US" sz="1600" dirty="0"/>
              <a:t>, </a:t>
            </a:r>
            <a:r>
              <a:rPr lang="en-US" sz="1600" dirty="0" err="1"/>
              <a:t>negocjacji</a:t>
            </a:r>
            <a:r>
              <a:rPr lang="en-US" sz="1600" dirty="0"/>
              <a:t> </a:t>
            </a:r>
            <a:r>
              <a:rPr lang="en-US" sz="1600" dirty="0" err="1"/>
              <a:t>i</a:t>
            </a:r>
            <a:r>
              <a:rPr lang="en-US" sz="1600" dirty="0"/>
              <a:t> </a:t>
            </a:r>
            <a:r>
              <a:rPr lang="en-US" sz="1600" dirty="0" err="1"/>
              <a:t>wielu</a:t>
            </a:r>
            <a:r>
              <a:rPr lang="en-US" sz="1600" dirty="0"/>
              <a:t> </a:t>
            </a:r>
            <a:r>
              <a:rPr lang="en-US" sz="1600" dirty="0" err="1"/>
              <a:t>innych</a:t>
            </a:r>
            <a:r>
              <a:rPr lang="en-US" sz="1600" dirty="0"/>
              <a:t> </a:t>
            </a:r>
            <a:r>
              <a:rPr lang="en-US" sz="1600" dirty="0" err="1"/>
              <a:t>umiejętności</a:t>
            </a:r>
            <a:r>
              <a:rPr lang="en-US" sz="1600" dirty="0"/>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6418" y="4478542"/>
            <a:ext cx="2657582" cy="664958"/>
          </a:xfrm>
          <a:prstGeom prst="rect">
            <a:avLst/>
          </a:prstGeom>
        </p:spPr>
      </p:pic>
    </p:spTree>
    <p:extLst>
      <p:ext uri="{BB962C8B-B14F-4D97-AF65-F5344CB8AC3E}">
        <p14:creationId xmlns:p14="http://schemas.microsoft.com/office/powerpoint/2010/main" val="4885070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27378" y="598311"/>
            <a:ext cx="8317858" cy="3952759"/>
          </a:xfrm>
        </p:spPr>
        <p:txBody>
          <a:bodyPr/>
          <a:lstStyle/>
          <a:p>
            <a:pPr marL="139700" indent="0">
              <a:buNone/>
            </a:pPr>
            <a:r>
              <a:rPr lang="pl-PL" sz="1800" b="1" dirty="0"/>
              <a:t>6. </a:t>
            </a:r>
            <a:r>
              <a:rPr lang="pl-PL" sz="1800" dirty="0"/>
              <a:t>Rozmawiamy o przypowieści, o wspólnej odpowiedzialności. Podkreślamy, że wkład każdej jednostki jest ważny w integracji.</a:t>
            </a:r>
            <a:br>
              <a:rPr lang="pl-PL" sz="1800" dirty="0"/>
            </a:br>
            <a:br>
              <a:rPr lang="pl-PL" sz="1800" dirty="0"/>
            </a:br>
            <a:r>
              <a:rPr lang="pl-PL" sz="1800" b="1" dirty="0"/>
              <a:t>7. </a:t>
            </a:r>
            <a:r>
              <a:rPr lang="pl-PL" sz="1800" dirty="0"/>
              <a:t>Włączamy film pokazujący wartość współpracy i poprawnej komunikacji.</a:t>
            </a:r>
            <a:endParaRPr lang="en-US" sz="1800" dirty="0"/>
          </a:p>
          <a:p>
            <a:pPr marL="139700" indent="0">
              <a:buNone/>
            </a:pPr>
            <a:r>
              <a:rPr lang="en-US" sz="1600" dirty="0">
                <a:hlinkClick r:id="rId2"/>
              </a:rPr>
              <a:t>https://www.youtube.com/watch?time_continue=82&amp;v=Patm_eu02ow&amp;feature=emb_logo</a:t>
            </a:r>
            <a:r>
              <a:rPr lang="en-US" sz="1600" dirty="0"/>
              <a:t> </a:t>
            </a:r>
            <a:endParaRPr lang="pl-PL" sz="1600" dirty="0"/>
          </a:p>
          <a:p>
            <a:pPr marL="139700" indent="0">
              <a:buNone/>
            </a:pPr>
            <a:br>
              <a:rPr lang="pl-PL" sz="1800" dirty="0"/>
            </a:br>
            <a:r>
              <a:rPr lang="pl-PL" sz="1800" b="1" dirty="0"/>
              <a:t>8. </a:t>
            </a:r>
            <a:r>
              <a:rPr lang="pl-PL" sz="1800" dirty="0"/>
              <a:t>Rozmawiamy z uczniami o filmie. Czego nas uczą przedstawione sytuacje? Jakie korzyści wypływają z integracji, pracy grupowej?</a:t>
            </a:r>
          </a:p>
          <a:p>
            <a:pPr marL="139700" indent="0">
              <a:buNone/>
            </a:pPr>
            <a:br>
              <a:rPr lang="pl-PL" sz="1800" dirty="0"/>
            </a:br>
            <a:r>
              <a:rPr lang="pl-PL" sz="1800" b="1" dirty="0"/>
              <a:t>9. </a:t>
            </a:r>
            <a:r>
              <a:rPr lang="pl-PL" sz="1800" dirty="0"/>
              <a:t>Jakie jest przesłanie słów Jana Pawła II zacytowanych na początku zajęć w kontekście całej lekcji?</a:t>
            </a:r>
          </a:p>
          <a:p>
            <a:pPr marL="139700" indent="0">
              <a:buNone/>
            </a:pPr>
            <a:br>
              <a:rPr lang="pl-PL" sz="1800" dirty="0"/>
            </a:br>
            <a:r>
              <a:rPr lang="pl-PL" sz="1200" i="1" dirty="0"/>
              <a:t>Źródło- Anna Konarzewska, blog Być nauczycielem</a:t>
            </a:r>
            <a:endParaRPr lang="en-US" sz="1200" i="1" dirty="0"/>
          </a:p>
          <a:p>
            <a:pPr marL="139700" indent="0">
              <a:buNone/>
            </a:pPr>
            <a:endParaRPr lang="pl-PL" sz="1600" dirty="0"/>
          </a:p>
        </p:txBody>
      </p:sp>
    </p:spTree>
    <p:extLst>
      <p:ext uri="{BB962C8B-B14F-4D97-AF65-F5344CB8AC3E}">
        <p14:creationId xmlns:p14="http://schemas.microsoft.com/office/powerpoint/2010/main" val="18598646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147455" y="2253329"/>
            <a:ext cx="4502728" cy="1750200"/>
          </a:xfrm>
        </p:spPr>
        <p:txBody>
          <a:bodyPr/>
          <a:lstStyle/>
          <a:p>
            <a:r>
              <a:rPr lang="pl-PL" sz="1800" b="1" dirty="0"/>
              <a:t>Dialog ponad podziałami i różnicami</a:t>
            </a:r>
            <a:r>
              <a:rPr lang="pl-PL" sz="1800" dirty="0"/>
              <a:t> </a:t>
            </a:r>
          </a:p>
          <a:p>
            <a:r>
              <a:rPr lang="pl-PL" sz="1800" b="1" dirty="0"/>
              <a:t>w myśl cech i umiejętności, którymi odznaczał się Jan Paweł II. Komunikacja.</a:t>
            </a:r>
            <a:endParaRPr lang="en-US" sz="1800" dirty="0"/>
          </a:p>
        </p:txBody>
      </p:sp>
      <p:sp>
        <p:nvSpPr>
          <p:cNvPr id="3" name="Title 2"/>
          <p:cNvSpPr>
            <a:spLocks noGrp="1"/>
          </p:cNvSpPr>
          <p:nvPr>
            <p:ph type="title"/>
          </p:nvPr>
        </p:nvSpPr>
        <p:spPr>
          <a:xfrm>
            <a:off x="1814945" y="872837"/>
            <a:ext cx="5514110" cy="1144964"/>
          </a:xfrm>
        </p:spPr>
        <p:txBody>
          <a:bodyPr/>
          <a:lstStyle/>
          <a:p>
            <a:r>
              <a:rPr lang="pl-PL" sz="3200"/>
              <a:t>Temat zajęć: </a:t>
            </a:r>
            <a:endParaRPr lang="pl-PL" sz="3200" dirty="0"/>
          </a:p>
        </p:txBody>
      </p:sp>
    </p:spTree>
    <p:extLst>
      <p:ext uri="{BB962C8B-B14F-4D97-AF65-F5344CB8AC3E}">
        <p14:creationId xmlns:p14="http://schemas.microsoft.com/office/powerpoint/2010/main" val="12111534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50673" y="2452486"/>
            <a:ext cx="2312818" cy="382500"/>
          </a:xfrm>
        </p:spPr>
        <p:txBody>
          <a:bodyPr/>
          <a:lstStyle/>
          <a:p>
            <a:r>
              <a:rPr lang="pl-PL" sz="2400" dirty="0"/>
              <a:t>PDF</a:t>
            </a:r>
          </a:p>
        </p:txBody>
      </p:sp>
      <p:sp>
        <p:nvSpPr>
          <p:cNvPr id="2" name="Rectangle 1"/>
          <p:cNvSpPr/>
          <p:nvPr/>
        </p:nvSpPr>
        <p:spPr>
          <a:xfrm>
            <a:off x="2910346" y="1520431"/>
            <a:ext cx="4572000" cy="707886"/>
          </a:xfrm>
          <a:prstGeom prst="rect">
            <a:avLst/>
          </a:prstGeom>
        </p:spPr>
        <p:txBody>
          <a:bodyPr>
            <a:spAutoFit/>
          </a:bodyPr>
          <a:lstStyle/>
          <a:p>
            <a:r>
              <a:rPr lang="pl-PL" sz="2000" b="1" dirty="0">
                <a:solidFill>
                  <a:schemeClr val="accent5"/>
                </a:solidFill>
              </a:rPr>
              <a:t>Papież dialogu, karta pracy.</a:t>
            </a:r>
            <a:br>
              <a:rPr lang="en-US" sz="2000" b="1" dirty="0">
                <a:solidFill>
                  <a:schemeClr val="accent5"/>
                </a:solidFill>
              </a:rPr>
            </a:br>
            <a:endParaRPr lang="pl-PL" sz="2000" b="1" dirty="0">
              <a:solidFill>
                <a:schemeClr val="accent5"/>
              </a:solidFill>
            </a:endParaRPr>
          </a:p>
        </p:txBody>
      </p:sp>
    </p:spTree>
    <p:extLst>
      <p:ext uri="{BB962C8B-B14F-4D97-AF65-F5344CB8AC3E}">
        <p14:creationId xmlns:p14="http://schemas.microsoft.com/office/powerpoint/2010/main" val="5419128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45339" y="453798"/>
            <a:ext cx="7719000" cy="564900"/>
          </a:xfrm>
        </p:spPr>
        <p:txBody>
          <a:bodyPr/>
          <a:lstStyle/>
          <a:p>
            <a:r>
              <a:rPr lang="pl-PL" dirty="0"/>
              <a:t>ćwiczenia</a:t>
            </a:r>
            <a:r>
              <a:rPr lang="en-US" dirty="0"/>
              <a:t> </a:t>
            </a:r>
            <a:endParaRPr lang="pl-PL" dirty="0"/>
          </a:p>
        </p:txBody>
      </p:sp>
      <p:sp>
        <p:nvSpPr>
          <p:cNvPr id="3" name="Text Placeholder 2"/>
          <p:cNvSpPr>
            <a:spLocks noGrp="1"/>
          </p:cNvSpPr>
          <p:nvPr>
            <p:ph type="body" idx="1"/>
          </p:nvPr>
        </p:nvSpPr>
        <p:spPr/>
        <p:txBody>
          <a:bodyPr/>
          <a:lstStyle/>
          <a:p>
            <a:pPr marL="114300" indent="0">
              <a:buNone/>
            </a:pPr>
            <a:r>
              <a:rPr lang="pl-PL" dirty="0"/>
              <a:t>1) I etap ćwiczenia. Uczniowie próbują wywnioskować z tekstu, co znaczą słowa koloru zielonego, bazując na kontekście. </a:t>
            </a:r>
            <a:endParaRPr lang="en-US" dirty="0"/>
          </a:p>
          <a:p>
            <a:pPr marL="114300" indent="0">
              <a:buNone/>
            </a:pPr>
            <a:endParaRPr lang="pl-PL" dirty="0"/>
          </a:p>
          <a:p>
            <a:pPr marL="114300" indent="0" algn="ctr">
              <a:buNone/>
            </a:pPr>
            <a:r>
              <a:rPr lang="pl-PL" b="1" dirty="0">
                <a:solidFill>
                  <a:srgbClr val="00B050"/>
                </a:solidFill>
              </a:rPr>
              <a:t>Dialog międzyreligijny i międzykulturowy</a:t>
            </a:r>
            <a:endParaRPr lang="en-US" b="1" dirty="0">
              <a:solidFill>
                <a:srgbClr val="00B050"/>
              </a:solidFill>
            </a:endParaRPr>
          </a:p>
          <a:p>
            <a:pPr marL="114300" indent="0" algn="ctr">
              <a:buNone/>
            </a:pPr>
            <a:r>
              <a:rPr lang="pl-PL" b="1" dirty="0">
                <a:solidFill>
                  <a:srgbClr val="00B050"/>
                </a:solidFill>
              </a:rPr>
              <a:t>Tolerancja światopoglądowa</a:t>
            </a:r>
            <a:endParaRPr lang="en-US" dirty="0">
              <a:solidFill>
                <a:srgbClr val="00B050"/>
              </a:solidFill>
            </a:endParaRPr>
          </a:p>
          <a:p>
            <a:pPr marL="114300" indent="0" algn="ctr">
              <a:buNone/>
            </a:pPr>
            <a:r>
              <a:rPr lang="pl-PL" b="1" dirty="0">
                <a:solidFill>
                  <a:srgbClr val="00B050"/>
                </a:solidFill>
              </a:rPr>
              <a:t>Dwuznaczny język</a:t>
            </a:r>
            <a:endParaRPr lang="en-US" dirty="0">
              <a:solidFill>
                <a:srgbClr val="00B050"/>
              </a:solidFill>
            </a:endParaRPr>
          </a:p>
          <a:p>
            <a:pPr marL="114300" indent="0" algn="ctr">
              <a:buNone/>
            </a:pPr>
            <a:r>
              <a:rPr lang="pl-PL" b="1" dirty="0">
                <a:solidFill>
                  <a:srgbClr val="00B050"/>
                </a:solidFill>
              </a:rPr>
              <a:t>Uprzejme słowa</a:t>
            </a:r>
            <a:endParaRPr lang="en-US" dirty="0">
              <a:solidFill>
                <a:srgbClr val="00B050"/>
              </a:solidFill>
            </a:endParaRPr>
          </a:p>
          <a:p>
            <a:pPr marL="114300" indent="0" algn="ctr">
              <a:buNone/>
            </a:pPr>
            <a:r>
              <a:rPr lang="pl-PL" b="1" dirty="0">
                <a:solidFill>
                  <a:srgbClr val="00B050"/>
                </a:solidFill>
              </a:rPr>
              <a:t>Dostojnik kościelny</a:t>
            </a:r>
            <a:endParaRPr lang="en-US" dirty="0">
              <a:solidFill>
                <a:srgbClr val="00B050"/>
              </a:solidFill>
            </a:endParaRPr>
          </a:p>
          <a:p>
            <a:pPr marL="114300" indent="0" algn="ctr">
              <a:buNone/>
            </a:pPr>
            <a:r>
              <a:rPr lang="pl-PL" b="1" dirty="0">
                <a:solidFill>
                  <a:srgbClr val="00B050"/>
                </a:solidFill>
              </a:rPr>
              <a:t>Przekroczyć progi</a:t>
            </a:r>
            <a:endParaRPr lang="en-US" dirty="0">
              <a:solidFill>
                <a:srgbClr val="00B050"/>
              </a:solidFill>
            </a:endParaRPr>
          </a:p>
          <a:p>
            <a:pPr marL="114300" indent="0" algn="ctr">
              <a:buNone/>
            </a:pPr>
            <a:r>
              <a:rPr lang="pl-PL" b="1" dirty="0">
                <a:solidFill>
                  <a:srgbClr val="00B050"/>
                </a:solidFill>
              </a:rPr>
              <a:t>Pokojowe przemiany</a:t>
            </a:r>
            <a:endParaRPr lang="en-US" dirty="0">
              <a:solidFill>
                <a:srgbClr val="00B050"/>
              </a:solidFill>
            </a:endParaRPr>
          </a:p>
          <a:p>
            <a:pPr marL="114300" indent="0">
              <a:buNone/>
            </a:pPr>
            <a:endParaRPr lang="pl-PL" dirty="0"/>
          </a:p>
          <a:p>
            <a:pPr marL="114300" indent="0">
              <a:buNone/>
            </a:pPr>
            <a:r>
              <a:rPr lang="pl-PL" dirty="0"/>
              <a:t>II etap ćwiczenia. Rozmowa kierowana dotycząca słownictwa. W razie niejasności sięgamy do słowników.</a:t>
            </a:r>
            <a:endParaRPr lang="en-US" dirty="0"/>
          </a:p>
        </p:txBody>
      </p:sp>
    </p:spTree>
    <p:extLst>
      <p:ext uri="{BB962C8B-B14F-4D97-AF65-F5344CB8AC3E}">
        <p14:creationId xmlns:p14="http://schemas.microsoft.com/office/powerpoint/2010/main" val="19387235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70029" y="429491"/>
            <a:ext cx="7719000" cy="564900"/>
          </a:xfrm>
        </p:spPr>
        <p:txBody>
          <a:bodyPr/>
          <a:lstStyle/>
          <a:p>
            <a:r>
              <a:rPr lang="pl-PL" dirty="0"/>
              <a:t>ćwiczenia</a:t>
            </a:r>
            <a:r>
              <a:rPr lang="en-US" dirty="0"/>
              <a:t> </a:t>
            </a:r>
            <a:endParaRPr lang="pl-PL" dirty="0"/>
          </a:p>
        </p:txBody>
      </p:sp>
      <p:sp>
        <p:nvSpPr>
          <p:cNvPr id="5" name="Text Placeholder 4"/>
          <p:cNvSpPr>
            <a:spLocks noGrp="1"/>
          </p:cNvSpPr>
          <p:nvPr>
            <p:ph type="body" idx="1"/>
          </p:nvPr>
        </p:nvSpPr>
        <p:spPr>
          <a:xfrm>
            <a:off x="296939" y="855845"/>
            <a:ext cx="7719000" cy="4578600"/>
          </a:xfrm>
        </p:spPr>
        <p:txBody>
          <a:bodyPr/>
          <a:lstStyle/>
          <a:p>
            <a:pPr marL="139700" indent="0">
              <a:buNone/>
            </a:pPr>
            <a:r>
              <a:rPr lang="pl-PL" sz="2000" dirty="0"/>
              <a:t>2) I etap ćwiczenia. Uczniowie odnajdują w słownikach synonimy do wyrazów oznaczonych na niebiesko:</a:t>
            </a:r>
          </a:p>
          <a:p>
            <a:pPr marL="139700" indent="0">
              <a:buNone/>
            </a:pPr>
            <a:r>
              <a:rPr lang="pl-PL" sz="2000" b="1" i="1" dirty="0">
                <a:solidFill>
                  <a:schemeClr val="bg1">
                    <a:lumMod val="60000"/>
                    <a:lumOff val="40000"/>
                  </a:schemeClr>
                </a:solidFill>
              </a:rPr>
              <a:t>uprzedzenia </a:t>
            </a:r>
            <a:r>
              <a:rPr lang="pl-PL" sz="2000" i="1" dirty="0">
                <a:solidFill>
                  <a:schemeClr val="bg1">
                    <a:lumMod val="60000"/>
                    <a:lumOff val="40000"/>
                  </a:schemeClr>
                </a:solidFill>
              </a:rPr>
              <a:t>,</a:t>
            </a:r>
            <a:r>
              <a:rPr lang="pl-PL" sz="2000" b="1" i="1" dirty="0">
                <a:solidFill>
                  <a:schemeClr val="bg1">
                    <a:lumMod val="60000"/>
                    <a:lumOff val="40000"/>
                  </a:schemeClr>
                </a:solidFill>
              </a:rPr>
              <a:t>stereotypy</a:t>
            </a:r>
            <a:r>
              <a:rPr lang="pl-PL" sz="2000" i="1" dirty="0">
                <a:solidFill>
                  <a:schemeClr val="bg1">
                    <a:lumMod val="60000"/>
                    <a:lumOff val="40000"/>
                  </a:schemeClr>
                </a:solidFill>
              </a:rPr>
              <a:t>, </a:t>
            </a:r>
            <a:r>
              <a:rPr lang="pl-PL" sz="2000" b="1" i="1" dirty="0">
                <a:solidFill>
                  <a:schemeClr val="bg1">
                    <a:lumMod val="60000"/>
                    <a:lumOff val="40000"/>
                  </a:schemeClr>
                </a:solidFill>
              </a:rPr>
              <a:t>wyznawcy, konflikt</a:t>
            </a:r>
            <a:r>
              <a:rPr lang="pl-PL" sz="2000" i="1" dirty="0">
                <a:solidFill>
                  <a:schemeClr val="bg1">
                    <a:lumMod val="60000"/>
                    <a:lumOff val="40000"/>
                  </a:schemeClr>
                </a:solidFill>
              </a:rPr>
              <a:t>, </a:t>
            </a:r>
            <a:r>
              <a:rPr lang="pl-PL" sz="2000" b="1" i="1" dirty="0">
                <a:solidFill>
                  <a:schemeClr val="bg1">
                    <a:lumMod val="60000"/>
                    <a:lumOff val="40000"/>
                  </a:schemeClr>
                </a:solidFill>
              </a:rPr>
              <a:t>współistnienie, ukierunkowane, dziedzictwo</a:t>
            </a:r>
            <a:r>
              <a:rPr lang="pl-PL" sz="2000" i="1" dirty="0">
                <a:solidFill>
                  <a:schemeClr val="bg1">
                    <a:lumMod val="60000"/>
                    <a:lumOff val="40000"/>
                  </a:schemeClr>
                </a:solidFill>
              </a:rPr>
              <a:t>, </a:t>
            </a:r>
            <a:r>
              <a:rPr lang="pl-PL" sz="2000" b="1" i="1" dirty="0">
                <a:solidFill>
                  <a:schemeClr val="bg1">
                    <a:lumMod val="60000"/>
                    <a:lumOff val="40000"/>
                  </a:schemeClr>
                </a:solidFill>
              </a:rPr>
              <a:t>obowiązek</a:t>
            </a:r>
            <a:r>
              <a:rPr lang="pl-PL" sz="2000" i="1" dirty="0">
                <a:solidFill>
                  <a:schemeClr val="bg1">
                    <a:lumMod val="60000"/>
                    <a:lumOff val="40000"/>
                  </a:schemeClr>
                </a:solidFill>
              </a:rPr>
              <a:t>, </a:t>
            </a:r>
            <a:r>
              <a:rPr lang="pl-PL" sz="2000" b="1" i="1" dirty="0">
                <a:solidFill>
                  <a:schemeClr val="bg1">
                    <a:lumMod val="60000"/>
                    <a:lumOff val="40000"/>
                  </a:schemeClr>
                </a:solidFill>
              </a:rPr>
              <a:t>wspólnota, zaangażowanie, taktyka</a:t>
            </a:r>
            <a:r>
              <a:rPr lang="pl-PL" sz="2000" i="1" dirty="0">
                <a:solidFill>
                  <a:schemeClr val="bg1">
                    <a:lumMod val="60000"/>
                    <a:lumOff val="40000"/>
                  </a:schemeClr>
                </a:solidFill>
              </a:rPr>
              <a:t>, </a:t>
            </a:r>
            <a:r>
              <a:rPr lang="pl-PL" sz="2000" b="1" i="1" dirty="0">
                <a:solidFill>
                  <a:schemeClr val="bg1">
                    <a:lumMod val="60000"/>
                    <a:lumOff val="40000"/>
                  </a:schemeClr>
                </a:solidFill>
              </a:rPr>
              <a:t>wyrachowania</a:t>
            </a:r>
            <a:r>
              <a:rPr lang="pl-PL" sz="2000" i="1" dirty="0">
                <a:solidFill>
                  <a:schemeClr val="bg1">
                    <a:lumMod val="60000"/>
                    <a:lumOff val="40000"/>
                  </a:schemeClr>
                </a:solidFill>
              </a:rPr>
              <a:t>, </a:t>
            </a:r>
            <a:r>
              <a:rPr lang="pl-PL" sz="2000" b="1" i="1" dirty="0">
                <a:solidFill>
                  <a:schemeClr val="bg1">
                    <a:lumMod val="60000"/>
                    <a:lumOff val="40000"/>
                  </a:schemeClr>
                </a:solidFill>
              </a:rPr>
              <a:t>uzasadnienie</a:t>
            </a:r>
            <a:r>
              <a:rPr lang="pl-PL" sz="2000" i="1" dirty="0">
                <a:solidFill>
                  <a:schemeClr val="bg1">
                    <a:lumMod val="60000"/>
                    <a:lumOff val="40000"/>
                  </a:schemeClr>
                </a:solidFill>
              </a:rPr>
              <a:t>, </a:t>
            </a:r>
            <a:r>
              <a:rPr lang="pl-PL" sz="2000" b="1" i="1" dirty="0">
                <a:solidFill>
                  <a:schemeClr val="bg1">
                    <a:lumMod val="60000"/>
                    <a:lumOff val="40000"/>
                  </a:schemeClr>
                </a:solidFill>
              </a:rPr>
              <a:t>wymogi</a:t>
            </a:r>
            <a:r>
              <a:rPr lang="pl-PL" sz="2000" i="1" dirty="0">
                <a:solidFill>
                  <a:schemeClr val="bg1">
                    <a:lumMod val="60000"/>
                    <a:lumOff val="40000"/>
                  </a:schemeClr>
                </a:solidFill>
              </a:rPr>
              <a:t>, </a:t>
            </a:r>
            <a:r>
              <a:rPr lang="pl-PL" sz="2000" b="1" i="1" dirty="0">
                <a:solidFill>
                  <a:schemeClr val="bg1">
                    <a:lumMod val="60000"/>
                    <a:lumOff val="40000"/>
                  </a:schemeClr>
                </a:solidFill>
              </a:rPr>
              <a:t>godność</a:t>
            </a:r>
            <a:r>
              <a:rPr lang="pl-PL" sz="2000" i="1" dirty="0">
                <a:solidFill>
                  <a:schemeClr val="bg1">
                    <a:lumMod val="60000"/>
                    <a:lumOff val="40000"/>
                  </a:schemeClr>
                </a:solidFill>
              </a:rPr>
              <a:t>, </a:t>
            </a:r>
            <a:r>
              <a:rPr lang="pl-PL" sz="2000" b="1" i="1" dirty="0">
                <a:solidFill>
                  <a:schemeClr val="bg1">
                    <a:lumMod val="60000"/>
                    <a:lumOff val="40000"/>
                  </a:schemeClr>
                </a:solidFill>
              </a:rPr>
              <a:t>intencja</a:t>
            </a:r>
          </a:p>
          <a:p>
            <a:pPr marL="139700" indent="0">
              <a:buNone/>
            </a:pPr>
            <a:endParaRPr lang="en-US" sz="2000" dirty="0"/>
          </a:p>
          <a:p>
            <a:pPr marL="139700" indent="0">
              <a:buNone/>
            </a:pPr>
            <a:r>
              <a:rPr lang="pl-PL" sz="2000" dirty="0"/>
              <a:t>II etap ćwiczenia. Rozmowa kierowana, odczytujemy synonimy, które naprowadzają uczniów na znaczenie wyrazów, których nie rozumieją.</a:t>
            </a:r>
          </a:p>
          <a:p>
            <a:pPr marL="139700" indent="0">
              <a:buNone/>
            </a:pPr>
            <a:endParaRPr lang="en-US" sz="2000" dirty="0"/>
          </a:p>
          <a:p>
            <a:pPr marL="139700" indent="0">
              <a:buNone/>
            </a:pPr>
            <a:r>
              <a:rPr lang="pl-PL" sz="2000" dirty="0"/>
              <a:t>3) Rozwiń myśl: Nie może być pokoju między narodami, bez pokoju między religiami.</a:t>
            </a:r>
          </a:p>
          <a:p>
            <a:pPr marL="139700" indent="0">
              <a:buNone/>
            </a:pPr>
            <a:r>
              <a:rPr lang="pl-PL" sz="2000" dirty="0"/>
              <a:t>Co zrobił Jan Paweł II na rzecz dialogu międzyreligijnego?</a:t>
            </a:r>
          </a:p>
          <a:p>
            <a:endParaRPr lang="pl-PL" sz="1200" dirty="0"/>
          </a:p>
        </p:txBody>
      </p:sp>
    </p:spTree>
    <p:extLst>
      <p:ext uri="{BB962C8B-B14F-4D97-AF65-F5344CB8AC3E}">
        <p14:creationId xmlns:p14="http://schemas.microsoft.com/office/powerpoint/2010/main" val="14970354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55375" y="439894"/>
            <a:ext cx="7719000" cy="5062392"/>
          </a:xfrm>
        </p:spPr>
        <p:txBody>
          <a:bodyPr/>
          <a:lstStyle/>
          <a:p>
            <a:pPr marL="139700" indent="0">
              <a:buNone/>
            </a:pPr>
            <a:r>
              <a:rPr lang="pl-PL" b="1" dirty="0"/>
              <a:t> „Figury geometryczne”</a:t>
            </a:r>
          </a:p>
          <a:p>
            <a:pPr marL="139700" indent="0">
              <a:buNone/>
            </a:pPr>
            <a:endParaRPr lang="pl-PL" b="1" dirty="0"/>
          </a:p>
          <a:p>
            <a:pPr marL="139700" indent="0">
              <a:buNone/>
            </a:pPr>
            <a:r>
              <a:rPr lang="pl-PL" sz="1600" dirty="0"/>
              <a:t>Materiały: kartka A4 i ołówek dla każdego ucznia, przykładowe rysunki figur (załącznik nr 2) – jeden egzemplarz.</a:t>
            </a:r>
          </a:p>
          <a:p>
            <a:pPr marL="139700" indent="0">
              <a:buNone/>
            </a:pPr>
            <a:r>
              <a:rPr lang="pl-PL" sz="1600" dirty="0"/>
              <a:t>Mówimy uczniom, że teraz będą doskonalili swoje umiejętności w zakresie nadawania i odbierania komunikatów. Wybieramy jedną osobę z grupy i przesyłamy jej na maila załącznik nr 2 z obrazkami figur, następnie prosimy ją, aby po kolei opisała figury przedstawione w załączniku. Każdy uczeń ma je samodzielnie odtworzyć na kartce papieru. Uczniowie mogą zadawać pytania osobie, która opisuje figurę.</a:t>
            </a:r>
          </a:p>
          <a:p>
            <a:pPr marL="139700" indent="0">
              <a:buNone/>
            </a:pPr>
            <a:r>
              <a:rPr lang="pl-PL" sz="1600" dirty="0"/>
              <a:t>Po ukończeniu odtwarzania figur, następuje porównanie rysunków z ich pierwowzorem. Uczniowie pokazują swoje prace w kamerkach. Uczeń opisujący figury pokazuje grupie jak wyglądają figury w oryginale.</a:t>
            </a:r>
          </a:p>
          <a:p>
            <a:pPr marL="139700" indent="0">
              <a:buNone/>
            </a:pPr>
            <a:endParaRPr lang="pl-PL" sz="1600" dirty="0"/>
          </a:p>
          <a:p>
            <a:pPr marL="139700" indent="0">
              <a:buNone/>
            </a:pPr>
            <a:r>
              <a:rPr lang="pl-PL" sz="1600" dirty="0"/>
              <a:t>Dyskusja na temat tego jak przebiegło ćwiczenie:</a:t>
            </a:r>
          </a:p>
          <a:p>
            <a:pPr marL="139700" indent="0">
              <a:buNone/>
            </a:pPr>
            <a:r>
              <a:rPr lang="pl-PL" sz="1600" dirty="0"/>
              <a:t>- Ile rysunków było podobnych do oryginalnych?</a:t>
            </a:r>
          </a:p>
          <a:p>
            <a:pPr marL="139700" indent="0">
              <a:buNone/>
            </a:pPr>
            <a:r>
              <a:rPr lang="pl-PL" sz="1600" dirty="0"/>
              <a:t>- Co sprawiło największą trudność?</a:t>
            </a:r>
          </a:p>
          <a:p>
            <a:pPr marL="139700" indent="0">
              <a:buNone/>
            </a:pPr>
            <a:r>
              <a:rPr lang="pl-PL" sz="1600" dirty="0"/>
              <a:t>- Jak się czuła osoba opisująca, a jak rysujące?</a:t>
            </a:r>
          </a:p>
          <a:p>
            <a:pPr marL="139700" indent="0">
              <a:buNone/>
            </a:pPr>
            <a:r>
              <a:rPr lang="pl-PL" sz="1600" dirty="0"/>
              <a:t>- Jaka była współpraca między opisującym a rysującymi?</a:t>
            </a:r>
          </a:p>
          <a:p>
            <a:pPr marL="139700" indent="0">
              <a:buNone/>
            </a:pPr>
            <a:endParaRPr lang="en-US" dirty="0"/>
          </a:p>
        </p:txBody>
      </p:sp>
      <p:sp>
        <p:nvSpPr>
          <p:cNvPr id="6" name="Title 3"/>
          <p:cNvSpPr>
            <a:spLocks noGrp="1"/>
          </p:cNvSpPr>
          <p:nvPr>
            <p:ph type="title"/>
          </p:nvPr>
        </p:nvSpPr>
        <p:spPr>
          <a:xfrm>
            <a:off x="6669520" y="439893"/>
            <a:ext cx="7720013" cy="565151"/>
          </a:xfrm>
        </p:spPr>
        <p:txBody>
          <a:bodyPr/>
          <a:lstStyle/>
          <a:p>
            <a:r>
              <a:rPr lang="pl-PL" dirty="0"/>
              <a:t>ćwiczenia</a:t>
            </a:r>
            <a:r>
              <a:rPr lang="en-US" dirty="0"/>
              <a:t> </a:t>
            </a:r>
            <a:endParaRPr lang="pl-PL" dirty="0"/>
          </a:p>
        </p:txBody>
      </p:sp>
    </p:spTree>
    <p:extLst>
      <p:ext uri="{BB962C8B-B14F-4D97-AF65-F5344CB8AC3E}">
        <p14:creationId xmlns:p14="http://schemas.microsoft.com/office/powerpoint/2010/main" val="6280989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2"/>
          <p:cNvPicPr/>
          <p:nvPr/>
        </p:nvPicPr>
        <p:blipFill rotWithShape="1">
          <a:blip r:embed="rId2"/>
          <a:srcRect l="20337" t="10880" r="21461" b="10312"/>
          <a:stretch/>
        </p:blipFill>
        <p:spPr bwMode="auto">
          <a:xfrm>
            <a:off x="1260765" y="138545"/>
            <a:ext cx="6747162" cy="50049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95341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2575" y="756357"/>
            <a:ext cx="7719000" cy="4092734"/>
          </a:xfrm>
        </p:spPr>
        <p:txBody>
          <a:bodyPr/>
          <a:lstStyle/>
          <a:p>
            <a:pPr marL="139700" indent="0" algn="just">
              <a:buNone/>
            </a:pPr>
            <a:r>
              <a:rPr lang="pl-PL" b="1" dirty="0"/>
              <a:t>„Tocząca się opowieść” </a:t>
            </a:r>
          </a:p>
          <a:p>
            <a:pPr marL="139700" indent="0" algn="just">
              <a:buNone/>
            </a:pPr>
            <a:endParaRPr lang="pl-PL" b="1" dirty="0"/>
          </a:p>
          <a:p>
            <a:pPr marL="139700" indent="0" algn="just">
              <a:buNone/>
            </a:pPr>
            <a:r>
              <a:rPr lang="pl-PL" dirty="0"/>
              <a:t>Mówimy uczniom, że celem ćwiczenia będzie doskonalenie umiejętności: słuchania oraz budowania opowieści. Informujemy grupę, że od tej pory nikt nie może się odzywać, oprócz osoby, której imię zostało zapisane na czacie, najpierw przez nauczyciela, później przez ucznia wytypowanego przez nauczyciela itd.. Zwracamy uwagę uczestnikom, że to ćwiczenie wymaga od nich koncentracji i wzajemnego słuchania, żeby wiedzieli na jakim etapie jest powstająca historia. Wpisujemy pierwsze imię na czacie, ta osoba, rozpocznie opowiadanie historii i powie pierwsze zdanie opowieści. Wyjaśniamy, że historia może rozpocząć się na przykład od słów: </a:t>
            </a:r>
            <a:r>
              <a:rPr lang="pl-PL" i="1" dirty="0"/>
              <a:t>- Pewnego dnia kiedy wracałem do domu zobaczyłam na trawie gigantycznych rozmiarów żabę… - W Warszawie, przy Słonecznej ulicy, na rogu ulic… - W ostatni weekend zgubiłem ulubioną, czerwoną parasolkę… </a:t>
            </a:r>
            <a:r>
              <a:rPr lang="pl-PL" dirty="0"/>
              <a:t>Osoba, która opowie część historii, wpisuje na czacie imię kolegi lub koleżanki , który dopowie kolejne zdanie, tworząc dalszy ciąg historii. Ćwiczenie może trwać tak długo, aż wszystkie osoby w grupie opowiedzą jedną część opowieści lub jeśli pozostanie czas, kilka razy dopowiedzą swoją część opowiadania. </a:t>
            </a:r>
          </a:p>
          <a:p>
            <a:pPr marL="139700" indent="0" algn="just">
              <a:buNone/>
            </a:pPr>
            <a:endParaRPr lang="pl-PL" dirty="0"/>
          </a:p>
          <a:p>
            <a:pPr marL="139700" indent="0" algn="just">
              <a:buNone/>
            </a:pPr>
            <a:r>
              <a:rPr lang="pl-PL" dirty="0"/>
              <a:t>Na koniec pytamy uczniów, o to jak radzili sobie z koncentracją i zapamiętaniem tego, co do tej pory zostało już opowiedziane. </a:t>
            </a:r>
          </a:p>
          <a:p>
            <a:pPr marL="139700" indent="0" algn="just">
              <a:buNone/>
            </a:pPr>
            <a:endParaRPr lang="pl-PL" dirty="0"/>
          </a:p>
        </p:txBody>
      </p:sp>
      <p:sp>
        <p:nvSpPr>
          <p:cNvPr id="4" name="Title 3"/>
          <p:cNvSpPr>
            <a:spLocks noGrp="1"/>
          </p:cNvSpPr>
          <p:nvPr>
            <p:ph type="title"/>
          </p:nvPr>
        </p:nvSpPr>
        <p:spPr>
          <a:xfrm>
            <a:off x="6456369" y="439943"/>
            <a:ext cx="1975206" cy="564900"/>
          </a:xfrm>
        </p:spPr>
        <p:txBody>
          <a:bodyPr/>
          <a:lstStyle/>
          <a:p>
            <a:r>
              <a:rPr lang="pl-PL" dirty="0"/>
              <a:t>ćwiczenia</a:t>
            </a:r>
            <a:r>
              <a:rPr lang="en-US" dirty="0"/>
              <a:t> </a:t>
            </a:r>
            <a:endParaRPr lang="pl-PL" dirty="0"/>
          </a:p>
        </p:txBody>
      </p:sp>
    </p:spTree>
    <p:extLst>
      <p:ext uri="{BB962C8B-B14F-4D97-AF65-F5344CB8AC3E}">
        <p14:creationId xmlns:p14="http://schemas.microsoft.com/office/powerpoint/2010/main" val="1770670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851121" y="259644"/>
            <a:ext cx="7719000" cy="4752623"/>
          </a:xfrm>
        </p:spPr>
        <p:txBody>
          <a:bodyPr/>
          <a:lstStyle/>
          <a:p>
            <a:pPr marL="139700" indent="0" algn="just">
              <a:lnSpc>
                <a:spcPct val="150000"/>
              </a:lnSpc>
              <a:buNone/>
            </a:pPr>
            <a:r>
              <a:rPr lang="pl-PL" sz="1200" dirty="0"/>
              <a:t> </a:t>
            </a:r>
            <a:endParaRPr lang="en-US" b="1" dirty="0"/>
          </a:p>
          <a:p>
            <a:pPr marL="139700" indent="0" algn="just">
              <a:lnSpc>
                <a:spcPct val="150000"/>
              </a:lnSpc>
              <a:buNone/>
            </a:pPr>
            <a:r>
              <a:rPr lang="pl-PL" sz="1600" b="1" dirty="0"/>
              <a:t>„Komunikacja niewerbalna” </a:t>
            </a:r>
          </a:p>
          <a:p>
            <a:pPr marL="139700" indent="0" algn="just">
              <a:lnSpc>
                <a:spcPct val="150000"/>
              </a:lnSpc>
              <a:buNone/>
            </a:pPr>
            <a:endParaRPr lang="pl-PL" b="1" dirty="0"/>
          </a:p>
          <a:p>
            <a:pPr marL="139700" indent="0" algn="just">
              <a:lnSpc>
                <a:spcPct val="150000"/>
              </a:lnSpc>
              <a:buNone/>
            </a:pPr>
            <a:r>
              <a:rPr lang="pl-PL" dirty="0"/>
              <a:t>Wybieramy pięciu uczniów, którzy będą  pełnić rolę obserwatorów, potrzebne im będą kartki i długopisy. Informujemy pozostałych członków grupy, że obserwatorzy będą przyglądać się ich umiejętnościom aktywnego słuchania, takim jak: zadawanie pytań, parafrazowanie, podążanie i skupianie się. Wysyłamy informację mailowo, tylko do obserwatorów instruując, że nie wolno im zdradzać swojej prawdziwej roli pozostałym członkom grupy. Ich zadaniem będzie śledzenie komunikacji niewerbalnej w trakcie rozmów. Pozostali uczniowie nie powinni wiedzieć, co podlega obserwacji. Nauczyciel rzuca hasło np. Co myślicie o ściąganiu podczas sprawdzianów i egzaminów? Obserwatorzy podczas rozmowy toczącymi się pomiędzy pozostałymi członkami zespołu powinni robić notatki z jej przebiegu. Po zakończeniu ćwiczenia mówimy uczniom jaki był cel tego zadania – obowiązkiem obserwatorów było zebranie informacji ile i jakie nadajemy komunikaty niewerbalne podczas rozmowy. </a:t>
            </a:r>
          </a:p>
        </p:txBody>
      </p:sp>
      <p:sp>
        <p:nvSpPr>
          <p:cNvPr id="6" name="Title 3"/>
          <p:cNvSpPr>
            <a:spLocks noGrp="1"/>
          </p:cNvSpPr>
          <p:nvPr>
            <p:ph type="title"/>
          </p:nvPr>
        </p:nvSpPr>
        <p:spPr>
          <a:xfrm>
            <a:off x="6373241" y="481507"/>
            <a:ext cx="2058334" cy="564900"/>
          </a:xfrm>
        </p:spPr>
        <p:txBody>
          <a:bodyPr/>
          <a:lstStyle/>
          <a:p>
            <a:r>
              <a:rPr lang="pl-PL" dirty="0"/>
              <a:t>ćwiczenia</a:t>
            </a:r>
            <a:r>
              <a:rPr lang="en-US" dirty="0"/>
              <a:t> </a:t>
            </a:r>
            <a:endParaRPr lang="pl-PL" dirty="0"/>
          </a:p>
        </p:txBody>
      </p:sp>
    </p:spTree>
    <p:extLst>
      <p:ext uri="{BB962C8B-B14F-4D97-AF65-F5344CB8AC3E}">
        <p14:creationId xmlns:p14="http://schemas.microsoft.com/office/powerpoint/2010/main" val="1635025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578035" y="936978"/>
            <a:ext cx="7988080" cy="3780346"/>
          </a:xfrm>
        </p:spPr>
        <p:txBody>
          <a:bodyPr/>
          <a:lstStyle/>
          <a:p>
            <a:pPr marL="139700" indent="0" algn="just">
              <a:buNone/>
            </a:pPr>
            <a:r>
              <a:rPr lang="pl-PL" sz="1600" dirty="0"/>
              <a:t>Podkreślamy jak ważny jest przekaz niewerbalny, że 65% informacji przekazujemy w sposób niewerbalny!</a:t>
            </a:r>
            <a:endParaRPr lang="en-US" sz="1600" dirty="0"/>
          </a:p>
          <a:p>
            <a:pPr marL="139700" indent="0" algn="just">
              <a:buNone/>
            </a:pPr>
            <a:r>
              <a:rPr lang="pl-PL" sz="1600" dirty="0"/>
              <a:t>Prosimy, aby obserwatorzy opowiedzieli o </a:t>
            </a:r>
            <a:r>
              <a:rPr lang="pl-PL" sz="1600" dirty="0" err="1"/>
              <a:t>zachowaniach</a:t>
            </a:r>
            <a:r>
              <a:rPr lang="pl-PL" sz="1600" dirty="0"/>
              <a:t> niewerbalnych członków poszczególnych zespołów. Pytamy obserwatorów czy zainteresowanie tym, co mówił partner rozmowy, znajdowało wyraz w postawie i kontakcie wzrokowym? W jaki sposób wyrażali brak zainteresowania podczas rozmowy? Czy i jakie zdarzały się zachowania, które rozpraszały partnera podczas rozmowy? </a:t>
            </a:r>
          </a:p>
          <a:p>
            <a:pPr marL="139700" indent="0" algn="just">
              <a:buNone/>
            </a:pPr>
            <a:endParaRPr lang="pl-PL" sz="1600" dirty="0"/>
          </a:p>
          <a:p>
            <a:pPr marL="139700" indent="0" algn="just">
              <a:buNone/>
            </a:pPr>
            <a:r>
              <a:rPr lang="pl-PL" sz="1600" dirty="0"/>
              <a:t>CIEKAWOSTKA</a:t>
            </a:r>
          </a:p>
          <a:p>
            <a:pPr marL="139700" indent="0">
              <a:lnSpc>
                <a:spcPct val="107000"/>
              </a:lnSpc>
              <a:spcAft>
                <a:spcPts val="800"/>
              </a:spcAft>
              <a:buNone/>
            </a:pPr>
            <a:r>
              <a:rPr lang="pl-PL" sz="1000" b="1" dirty="0">
                <a:solidFill>
                  <a:srgbClr val="385623"/>
                </a:solidFill>
                <a:effectLst/>
                <a:latin typeface="Arial" panose="020B0604020202020204" pitchFamily="34" charset="0"/>
                <a:ea typeface="Calibri" panose="020F0502020204030204" pitchFamily="34" charset="0"/>
                <a:cs typeface="Times New Roman" panose="02020603050405020304" pitchFamily="18" charset="0"/>
              </a:rPr>
              <a:t>Okazuje się, iż słowna komunikacja to jedynie niewielka część przekazu, jaka dociera do odbiorcy. Zaintrygowani tym zjawiskiem naukowcy przeprowadzili szereg badań, które dowodzą, iż największą część przekazu, bo aż 55% stanowi mowa ciała, w jedynie 38% procentach cechy głosu nadawcy a dopiero 7% to wypowiadane słowa. Wychodzi, więc na to, żeby jak najlepiej się komunikować z drugim człowiekiem każdy powinien przede wszystkim nauczyć się wykorzystywać mowę swego ciała, czyli mowę niewerbalną.</a:t>
            </a:r>
            <a:endParaRPr lang="pl-PL" sz="1000" dirty="0">
              <a:effectLst/>
              <a:latin typeface="Calibri" panose="020F0502020204030204" pitchFamily="34" charset="0"/>
              <a:ea typeface="Calibri" panose="020F0502020204030204" pitchFamily="34" charset="0"/>
              <a:cs typeface="Times New Roman" panose="02020603050405020304" pitchFamily="18" charset="0"/>
            </a:endParaRPr>
          </a:p>
          <a:p>
            <a:pPr marL="139700" indent="0" algn="just">
              <a:buNone/>
            </a:pPr>
            <a:r>
              <a:rPr lang="pl-PL" sz="1600" dirty="0"/>
              <a:t>Podsumowanie informacji, uczniowie czytają tekst dotyczący komunikacji w ciszy i spokoju, następnie dzielą się swoimi refleksjami. PDF w materiałach dla uczestników.</a:t>
            </a:r>
            <a:endParaRPr lang="en-US" sz="1600" dirty="0"/>
          </a:p>
          <a:p>
            <a:pPr algn="just"/>
            <a:endParaRPr lang="pl-PL" sz="1600" dirty="0"/>
          </a:p>
        </p:txBody>
      </p:sp>
      <p:sp>
        <p:nvSpPr>
          <p:cNvPr id="6" name="Title 3"/>
          <p:cNvSpPr>
            <a:spLocks noGrp="1"/>
          </p:cNvSpPr>
          <p:nvPr>
            <p:ph type="title"/>
          </p:nvPr>
        </p:nvSpPr>
        <p:spPr>
          <a:xfrm>
            <a:off x="6646326" y="481507"/>
            <a:ext cx="1919789" cy="564900"/>
          </a:xfrm>
        </p:spPr>
        <p:txBody>
          <a:bodyPr/>
          <a:lstStyle/>
          <a:p>
            <a:r>
              <a:rPr lang="pl-PL" dirty="0"/>
              <a:t>ćwiczenia</a:t>
            </a:r>
            <a:r>
              <a:rPr lang="en-US" dirty="0"/>
              <a:t> </a:t>
            </a:r>
            <a:endParaRPr lang="pl-PL" dirty="0"/>
          </a:p>
        </p:txBody>
      </p:sp>
    </p:spTree>
    <p:extLst>
      <p:ext uri="{BB962C8B-B14F-4D97-AF65-F5344CB8AC3E}">
        <p14:creationId xmlns:p14="http://schemas.microsoft.com/office/powerpoint/2010/main" val="1355588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6418" y="4478542"/>
            <a:ext cx="2657582" cy="664958"/>
          </a:xfrm>
          <a:prstGeom prst="rect">
            <a:avLst/>
          </a:prstGeom>
        </p:spPr>
      </p:pic>
      <p:sp>
        <p:nvSpPr>
          <p:cNvPr id="5" name="Google Shape;195;p33"/>
          <p:cNvSpPr/>
          <p:nvPr/>
        </p:nvSpPr>
        <p:spPr>
          <a:xfrm>
            <a:off x="0" y="2147456"/>
            <a:ext cx="1569662" cy="678872"/>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96;p33"/>
          <p:cNvSpPr txBox="1">
            <a:spLocks/>
          </p:cNvSpPr>
          <p:nvPr/>
        </p:nvSpPr>
        <p:spPr>
          <a:xfrm>
            <a:off x="1417262" y="1929276"/>
            <a:ext cx="6895465" cy="28817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9pPr>
          </a:lstStyle>
          <a:p>
            <a:pPr marL="139700" algn="ctr" fontAlgn="base"/>
            <a:endParaRPr lang="en-US" sz="2800" dirty="0"/>
          </a:p>
        </p:txBody>
      </p:sp>
      <p:sp>
        <p:nvSpPr>
          <p:cNvPr id="3" name="Text Placeholder 2"/>
          <p:cNvSpPr>
            <a:spLocks noGrp="1"/>
          </p:cNvSpPr>
          <p:nvPr>
            <p:ph type="body" idx="1"/>
          </p:nvPr>
        </p:nvSpPr>
        <p:spPr>
          <a:xfrm>
            <a:off x="2317003" y="1619948"/>
            <a:ext cx="5498206" cy="1750200"/>
          </a:xfrm>
        </p:spPr>
        <p:txBody>
          <a:bodyPr/>
          <a:lstStyle/>
          <a:p>
            <a:pPr marL="139700" algn="l" fontAlgn="base">
              <a:lnSpc>
                <a:spcPct val="150000"/>
              </a:lnSpc>
            </a:pPr>
            <a:r>
              <a:rPr lang="en-US" dirty="0"/>
              <a:t>Na </a:t>
            </a:r>
            <a:r>
              <a:rPr lang="en-US" dirty="0" err="1"/>
              <a:t>dzisiejszym</a:t>
            </a:r>
            <a:r>
              <a:rPr lang="en-US" dirty="0"/>
              <a:t> </a:t>
            </a:r>
            <a:r>
              <a:rPr lang="en-US" dirty="0" err="1"/>
              <a:t>spotkaniu</a:t>
            </a:r>
            <a:r>
              <a:rPr lang="en-US" dirty="0"/>
              <a:t> </a:t>
            </a:r>
            <a:r>
              <a:rPr lang="en-US" dirty="0" err="1"/>
              <a:t>pokażemy</a:t>
            </a:r>
            <a:endParaRPr lang="en-US" dirty="0"/>
          </a:p>
          <a:p>
            <a:pPr marL="139700" algn="l" fontAlgn="base">
              <a:lnSpc>
                <a:spcPct val="150000"/>
              </a:lnSpc>
            </a:pPr>
            <a:r>
              <a:rPr lang="en-US" dirty="0" err="1"/>
              <a:t>Propozycje</a:t>
            </a:r>
            <a:r>
              <a:rPr lang="en-US" dirty="0"/>
              <a:t> </a:t>
            </a:r>
            <a:r>
              <a:rPr lang="en-US" dirty="0" err="1"/>
              <a:t>przykładowych</a:t>
            </a:r>
            <a:r>
              <a:rPr lang="en-US" dirty="0"/>
              <a:t> </a:t>
            </a:r>
            <a:r>
              <a:rPr lang="en-US" dirty="0" err="1"/>
              <a:t>lekcji</a:t>
            </a:r>
            <a:r>
              <a:rPr lang="en-US" dirty="0"/>
              <a:t> z </a:t>
            </a:r>
          </a:p>
          <a:p>
            <a:pPr marL="254000" indent="-342900" algn="l" fontAlgn="base">
              <a:lnSpc>
                <a:spcPct val="150000"/>
              </a:lnSpc>
              <a:buFont typeface="Arial" charset="0"/>
              <a:buChar char="•"/>
            </a:pPr>
            <a:r>
              <a:rPr lang="en-US" dirty="0" err="1"/>
              <a:t>geografii</a:t>
            </a:r>
            <a:r>
              <a:rPr lang="en-US" dirty="0"/>
              <a:t>,</a:t>
            </a:r>
          </a:p>
          <a:p>
            <a:pPr marL="254000" indent="-342900" algn="l" fontAlgn="base">
              <a:lnSpc>
                <a:spcPct val="150000"/>
              </a:lnSpc>
              <a:buFont typeface="Arial" charset="0"/>
              <a:buChar char="•"/>
            </a:pPr>
            <a:r>
              <a:rPr lang="en-US" dirty="0" err="1"/>
              <a:t>historii</a:t>
            </a:r>
            <a:r>
              <a:rPr lang="en-US" dirty="0"/>
              <a:t> </a:t>
            </a:r>
          </a:p>
          <a:p>
            <a:pPr marL="254000" indent="-342900" algn="l" fontAlgn="base">
              <a:lnSpc>
                <a:spcPct val="150000"/>
              </a:lnSpc>
              <a:buFont typeface="Arial" charset="0"/>
              <a:buChar char="•"/>
            </a:pPr>
            <a:r>
              <a:rPr lang="en-US" dirty="0" err="1"/>
              <a:t>i</a:t>
            </a:r>
            <a:r>
              <a:rPr lang="en-US" dirty="0"/>
              <a:t> z </a:t>
            </a:r>
            <a:r>
              <a:rPr lang="en-US" dirty="0" err="1"/>
              <a:t>pracy</a:t>
            </a:r>
            <a:r>
              <a:rPr lang="en-US" dirty="0"/>
              <a:t> </a:t>
            </a:r>
            <a:r>
              <a:rPr lang="en-US" dirty="0" err="1"/>
              <a:t>zespołowej</a:t>
            </a:r>
            <a:r>
              <a:rPr lang="en-US" dirty="0"/>
              <a:t> </a:t>
            </a:r>
            <a:r>
              <a:rPr lang="en-US" dirty="0" err="1"/>
              <a:t>ponad</a:t>
            </a:r>
            <a:r>
              <a:rPr lang="en-US" dirty="0"/>
              <a:t> </a:t>
            </a:r>
            <a:r>
              <a:rPr lang="en-US" dirty="0" err="1"/>
              <a:t>podziałami</a:t>
            </a:r>
            <a:r>
              <a:rPr lang="en-US" dirty="0"/>
              <a:t>.</a:t>
            </a:r>
            <a:endParaRPr lang="pl-PL" b="1" dirty="0">
              <a:solidFill>
                <a:schemeClr val="accent5"/>
              </a:solidFill>
            </a:endParaRPr>
          </a:p>
        </p:txBody>
      </p:sp>
    </p:spTree>
    <p:extLst>
      <p:ext uri="{BB962C8B-B14F-4D97-AF65-F5344CB8AC3E}">
        <p14:creationId xmlns:p14="http://schemas.microsoft.com/office/powerpoint/2010/main" val="21175401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147455" y="2253329"/>
            <a:ext cx="4502728" cy="1750200"/>
          </a:xfrm>
        </p:spPr>
        <p:txBody>
          <a:bodyPr/>
          <a:lstStyle/>
          <a:p>
            <a:r>
              <a:rPr lang="pl-PL" sz="1800" b="1" dirty="0"/>
              <a:t>Inność oznacza niezwykłość i bogactwo, która nas ubogaca i otwiera, a nie niszczy i ogranicza. Podążamy za naukami Jana Pawła II. </a:t>
            </a:r>
            <a:endParaRPr lang="en-US" sz="1800" dirty="0"/>
          </a:p>
        </p:txBody>
      </p:sp>
      <p:sp>
        <p:nvSpPr>
          <p:cNvPr id="3" name="Title 2"/>
          <p:cNvSpPr>
            <a:spLocks noGrp="1"/>
          </p:cNvSpPr>
          <p:nvPr>
            <p:ph type="title"/>
          </p:nvPr>
        </p:nvSpPr>
        <p:spPr>
          <a:xfrm>
            <a:off x="1814945" y="872837"/>
            <a:ext cx="5514110" cy="1144964"/>
          </a:xfrm>
        </p:spPr>
        <p:txBody>
          <a:bodyPr/>
          <a:lstStyle/>
          <a:p>
            <a:r>
              <a:rPr lang="pl-PL" sz="3200"/>
              <a:t>Temat zajęć: </a:t>
            </a:r>
            <a:endParaRPr lang="pl-PL" sz="3200" dirty="0"/>
          </a:p>
        </p:txBody>
      </p:sp>
    </p:spTree>
    <p:extLst>
      <p:ext uri="{BB962C8B-B14F-4D97-AF65-F5344CB8AC3E}">
        <p14:creationId xmlns:p14="http://schemas.microsoft.com/office/powerpoint/2010/main" val="277142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0139" y="467652"/>
            <a:ext cx="7719000" cy="564900"/>
          </a:xfrm>
        </p:spPr>
        <p:txBody>
          <a:bodyPr/>
          <a:lstStyle/>
          <a:p>
            <a:r>
              <a:rPr lang="pl-PL" sz="3200" i="1"/>
              <a:t>Jan Paweł II mistrzem dialogu</a:t>
            </a:r>
            <a:endParaRPr lang="pl-PL"/>
          </a:p>
        </p:txBody>
      </p:sp>
      <p:sp>
        <p:nvSpPr>
          <p:cNvPr id="5" name="Text Placeholder 4"/>
          <p:cNvSpPr>
            <a:spLocks noGrp="1"/>
          </p:cNvSpPr>
          <p:nvPr>
            <p:ph type="body" idx="1"/>
          </p:nvPr>
        </p:nvSpPr>
        <p:spPr/>
        <p:txBody>
          <a:bodyPr/>
          <a:lstStyle/>
          <a:p>
            <a:pPr marL="139700" indent="0" algn="just">
              <a:lnSpc>
                <a:spcPct val="150000"/>
              </a:lnSpc>
              <a:buNone/>
            </a:pPr>
            <a:r>
              <a:rPr lang="pl-PL" sz="1800" i="1" dirty="0"/>
              <a:t>Jan Paweł II był mistrzem dialogu. Nie tylko w sensie teoretycznym. Jego pouczające słowa o tym zagadnieniu zyskiwały niezwykłą siłę oddziaływania i swoisty blask prawdziwości poprzez prezentowaną przez Papieża unikalną postawę w kontakcie z drugim człowiekiem. Cechował ją niezwykły wręcz szacunek dla tego „innego”, z którym się spotykał, budowany na respektowaniu jego ludzkiej godności. Wynikała ona ze świadomości, że każdy człowiek ma przecież Boży rodowód, nawet jeśli tego nie uznaje lub jeszcze nie odkrył.</a:t>
            </a:r>
          </a:p>
          <a:p>
            <a:pPr marL="139700" indent="0" algn="just">
              <a:lnSpc>
                <a:spcPct val="150000"/>
              </a:lnSpc>
              <a:buNone/>
            </a:pPr>
            <a:endParaRPr lang="en-US" sz="1800" i="1" dirty="0"/>
          </a:p>
          <a:p>
            <a:pPr marL="139700" indent="0" algn="just">
              <a:lnSpc>
                <a:spcPct val="150000"/>
              </a:lnSpc>
              <a:buNone/>
            </a:pPr>
            <a:r>
              <a:rPr lang="pl-PL" sz="1800" i="1" dirty="0"/>
              <a:t>*Odczytujemy cytat, refleksję pozostawiamy na koniec lekcji.</a:t>
            </a:r>
          </a:p>
        </p:txBody>
      </p:sp>
    </p:spTree>
    <p:extLst>
      <p:ext uri="{BB962C8B-B14F-4D97-AF65-F5344CB8AC3E}">
        <p14:creationId xmlns:p14="http://schemas.microsoft.com/office/powerpoint/2010/main" val="1764563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marL="139700" indent="0"/>
            <a:r>
              <a:rPr lang="pl-PL" dirty="0"/>
              <a:t>Tolerancja</a:t>
            </a:r>
            <a:endParaRPr lang="en-US" dirty="0"/>
          </a:p>
        </p:txBody>
      </p:sp>
      <p:sp>
        <p:nvSpPr>
          <p:cNvPr id="5" name="Text Placeholder 4"/>
          <p:cNvSpPr>
            <a:spLocks noGrp="1"/>
          </p:cNvSpPr>
          <p:nvPr>
            <p:ph type="body" idx="1"/>
          </p:nvPr>
        </p:nvSpPr>
        <p:spPr/>
        <p:txBody>
          <a:bodyPr/>
          <a:lstStyle/>
          <a:p>
            <a:pPr marL="139700" indent="0" algn="just">
              <a:lnSpc>
                <a:spcPct val="150000"/>
              </a:lnSpc>
              <a:buNone/>
            </a:pPr>
            <a:r>
              <a:rPr lang="pl-PL" dirty="0"/>
              <a:t> </a:t>
            </a:r>
            <a:endParaRPr lang="en-US" dirty="0"/>
          </a:p>
          <a:p>
            <a:pPr marL="139700" indent="0" algn="just">
              <a:lnSpc>
                <a:spcPct val="150000"/>
              </a:lnSpc>
              <a:buNone/>
            </a:pPr>
            <a:r>
              <a:rPr lang="pl-PL" dirty="0"/>
              <a:t>Prosimy uczniów, by na arkuszu papieru wypisali określenia związane z pojęciem „tolerancja”. </a:t>
            </a:r>
            <a:endParaRPr lang="en-US" dirty="0"/>
          </a:p>
          <a:p>
            <a:pPr marL="139700" indent="0" algn="just">
              <a:lnSpc>
                <a:spcPct val="150000"/>
              </a:lnSpc>
              <a:buNone/>
            </a:pPr>
            <a:r>
              <a:rPr lang="pl-PL" dirty="0"/>
              <a:t> </a:t>
            </a:r>
            <a:endParaRPr lang="en-US" dirty="0"/>
          </a:p>
          <a:p>
            <a:pPr marL="139700" indent="0" algn="just">
              <a:lnSpc>
                <a:spcPct val="150000"/>
              </a:lnSpc>
              <a:buNone/>
            </a:pPr>
            <a:r>
              <a:rPr lang="pl-PL" b="1" u="sng" dirty="0"/>
              <a:t>Zagadnienia do dyskusji on-line:</a:t>
            </a:r>
            <a:endParaRPr lang="en-US" b="1" dirty="0"/>
          </a:p>
          <a:p>
            <a:pPr algn="just">
              <a:lnSpc>
                <a:spcPct val="150000"/>
              </a:lnSpc>
              <a:buFont typeface="Wingdings" charset="2"/>
              <a:buChar char="Ø"/>
            </a:pPr>
            <a:r>
              <a:rPr lang="pl-PL" dirty="0"/>
              <a:t>Co to znaczy być tolerancyjnym?</a:t>
            </a:r>
            <a:endParaRPr lang="en-US" dirty="0"/>
          </a:p>
          <a:p>
            <a:pPr algn="just">
              <a:lnSpc>
                <a:spcPct val="150000"/>
              </a:lnSpc>
              <a:buFont typeface="Wingdings" charset="2"/>
              <a:buChar char="Ø"/>
            </a:pPr>
            <a:r>
              <a:rPr lang="pl-PL" dirty="0"/>
              <a:t>W czym przejawia się bycie nietolerancyjnym?</a:t>
            </a:r>
            <a:endParaRPr lang="en-US" dirty="0"/>
          </a:p>
          <a:p>
            <a:pPr algn="just">
              <a:lnSpc>
                <a:spcPct val="150000"/>
              </a:lnSpc>
              <a:buFont typeface="Wingdings" charset="2"/>
              <a:buChar char="Ø"/>
            </a:pPr>
            <a:r>
              <a:rPr lang="pl-PL" dirty="0"/>
              <a:t>Wobec jakich osób, jakich poglądów, </a:t>
            </a:r>
            <a:r>
              <a:rPr lang="pl-PL" dirty="0" err="1"/>
              <a:t>zachowań</a:t>
            </a:r>
            <a:r>
              <a:rPr lang="pl-PL" dirty="0"/>
              <a:t> jesteśmy nietolerancyjni? Dlaczego?</a:t>
            </a:r>
            <a:endParaRPr lang="en-US" dirty="0"/>
          </a:p>
          <a:p>
            <a:pPr algn="just">
              <a:lnSpc>
                <a:spcPct val="150000"/>
              </a:lnSpc>
              <a:buFont typeface="Wingdings" charset="2"/>
              <a:buChar char="Ø"/>
            </a:pPr>
            <a:r>
              <a:rPr lang="pl-PL" dirty="0"/>
              <a:t>Czy sami doświadczamy nietolerancji? W jakich sytuacjach? Kto jest wobec nas nietolerancyjny?</a:t>
            </a:r>
            <a:endParaRPr lang="en-US" dirty="0"/>
          </a:p>
          <a:p>
            <a:pPr marL="139700" indent="0" algn="just">
              <a:lnSpc>
                <a:spcPct val="150000"/>
              </a:lnSpc>
              <a:buNone/>
            </a:pPr>
            <a:endParaRPr lang="pl-PL" dirty="0"/>
          </a:p>
        </p:txBody>
      </p:sp>
    </p:spTree>
    <p:extLst>
      <p:ext uri="{BB962C8B-B14F-4D97-AF65-F5344CB8AC3E}">
        <p14:creationId xmlns:p14="http://schemas.microsoft.com/office/powerpoint/2010/main" val="18156679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2575" y="900878"/>
            <a:ext cx="7719000" cy="668420"/>
          </a:xfrm>
        </p:spPr>
        <p:txBody>
          <a:bodyPr/>
          <a:lstStyle/>
          <a:p>
            <a:pPr marL="139700" indent="0"/>
            <a:r>
              <a:rPr lang="pl-PL" sz="3200" dirty="0"/>
              <a:t>Stereotypowe myślenie	</a:t>
            </a:r>
            <a:br>
              <a:rPr lang="en-US" sz="3200" dirty="0"/>
            </a:br>
            <a:r>
              <a:rPr lang="pl-PL" sz="3200" dirty="0"/>
              <a:t> </a:t>
            </a:r>
            <a:br>
              <a:rPr lang="en-US" sz="3200" dirty="0"/>
            </a:br>
            <a:endParaRPr lang="pl-PL" dirty="0"/>
          </a:p>
        </p:txBody>
      </p:sp>
      <p:sp>
        <p:nvSpPr>
          <p:cNvPr id="5" name="Text Placeholder 4"/>
          <p:cNvSpPr>
            <a:spLocks noGrp="1"/>
          </p:cNvSpPr>
          <p:nvPr>
            <p:ph type="body" idx="1"/>
          </p:nvPr>
        </p:nvSpPr>
        <p:spPr>
          <a:xfrm>
            <a:off x="712575" y="1264831"/>
            <a:ext cx="7719000" cy="3371400"/>
          </a:xfrm>
        </p:spPr>
        <p:txBody>
          <a:bodyPr/>
          <a:lstStyle/>
          <a:p>
            <a:pPr marL="139700" indent="0">
              <a:buNone/>
            </a:pPr>
            <a:r>
              <a:rPr lang="pl-PL" dirty="0"/>
              <a:t>Nauczyciel wyświetla na prezentacji niedokończone zdania do uzupełnienia. Uczniowie wypisują w zeszytach skojarzenia dotyczące osób posiadających określone cechy, czy reprezentujących różne kategorie społeczne.</a:t>
            </a:r>
            <a:endParaRPr lang="en-US" dirty="0"/>
          </a:p>
          <a:p>
            <a:pPr marL="139700" indent="0">
              <a:lnSpc>
                <a:spcPct val="150000"/>
              </a:lnSpc>
              <a:buNone/>
            </a:pPr>
            <a:r>
              <a:rPr lang="pl-PL" dirty="0"/>
              <a:t> </a:t>
            </a:r>
            <a:endParaRPr lang="en-US" dirty="0"/>
          </a:p>
          <a:p>
            <a:pPr marL="139700" indent="0">
              <a:lnSpc>
                <a:spcPct val="150000"/>
              </a:lnSpc>
              <a:buNone/>
            </a:pPr>
            <a:r>
              <a:rPr lang="pl-PL" sz="1200" dirty="0"/>
              <a:t>Ludzie starzy są…………………………………………………………………….. </a:t>
            </a:r>
            <a:endParaRPr lang="en-US" sz="1200" dirty="0"/>
          </a:p>
          <a:p>
            <a:pPr marL="139700" indent="0">
              <a:lnSpc>
                <a:spcPct val="150000"/>
              </a:lnSpc>
              <a:buNone/>
            </a:pPr>
            <a:r>
              <a:rPr lang="pl-PL" sz="1200" dirty="0"/>
              <a:t>Kobiety są…………………………………………………………………………...</a:t>
            </a:r>
            <a:endParaRPr lang="en-US" sz="1200" dirty="0"/>
          </a:p>
          <a:p>
            <a:pPr marL="139700" indent="0">
              <a:lnSpc>
                <a:spcPct val="150000"/>
              </a:lnSpc>
              <a:buNone/>
            </a:pPr>
            <a:r>
              <a:rPr lang="pl-PL" sz="1200" dirty="0"/>
              <a:t>Mężczyźni są………………………………………………………………………..</a:t>
            </a:r>
            <a:endParaRPr lang="en-US" sz="1200" dirty="0"/>
          </a:p>
          <a:p>
            <a:pPr marL="139700" indent="0">
              <a:lnSpc>
                <a:spcPct val="150000"/>
              </a:lnSpc>
              <a:buNone/>
            </a:pPr>
            <a:r>
              <a:rPr lang="pl-PL" sz="1200" dirty="0"/>
              <a:t>Polacy są…………………………………………………………………………….</a:t>
            </a:r>
            <a:endParaRPr lang="en-US" sz="1200" dirty="0"/>
          </a:p>
          <a:p>
            <a:pPr marL="139700" indent="0">
              <a:lnSpc>
                <a:spcPct val="150000"/>
              </a:lnSpc>
              <a:buNone/>
            </a:pPr>
            <a:r>
              <a:rPr lang="pl-PL" sz="1200" dirty="0"/>
              <a:t>Osoba, która nie chce mieć dziecka jest…………………………………………….</a:t>
            </a:r>
            <a:endParaRPr lang="en-US" sz="1200" dirty="0"/>
          </a:p>
          <a:p>
            <a:pPr marL="139700" indent="0">
              <a:lnSpc>
                <a:spcPct val="150000"/>
              </a:lnSpc>
              <a:buNone/>
            </a:pPr>
            <a:r>
              <a:rPr lang="pl-PL" sz="1200" dirty="0"/>
              <a:t>Otyli ludzie są……………………………………………………………………….</a:t>
            </a:r>
            <a:endParaRPr lang="en-US" sz="1200" dirty="0"/>
          </a:p>
          <a:p>
            <a:pPr marL="139700" indent="0">
              <a:lnSpc>
                <a:spcPct val="150000"/>
              </a:lnSpc>
              <a:buNone/>
            </a:pPr>
            <a:r>
              <a:rPr lang="pl-PL" sz="1200" dirty="0"/>
              <a:t>Ludzie urodzeni w bogatych rodzinach są…………………………………………..</a:t>
            </a:r>
            <a:endParaRPr lang="en-US" sz="1200" dirty="0"/>
          </a:p>
          <a:p>
            <a:pPr marL="139700" indent="0">
              <a:lnSpc>
                <a:spcPct val="150000"/>
              </a:lnSpc>
              <a:buNone/>
            </a:pPr>
            <a:r>
              <a:rPr lang="pl-PL" sz="1200" dirty="0"/>
              <a:t>Osoby, które wybierają życie w pojedynkę są………………………………………</a:t>
            </a:r>
            <a:endParaRPr lang="en-US" sz="1200" dirty="0"/>
          </a:p>
          <a:p>
            <a:pPr marL="139700" indent="0">
              <a:buNone/>
            </a:pPr>
            <a:endParaRPr lang="pl-PL" sz="1200" dirty="0"/>
          </a:p>
        </p:txBody>
      </p:sp>
    </p:spTree>
    <p:extLst>
      <p:ext uri="{BB962C8B-B14F-4D97-AF65-F5344CB8AC3E}">
        <p14:creationId xmlns:p14="http://schemas.microsoft.com/office/powerpoint/2010/main" val="1886790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1120" y="855579"/>
            <a:ext cx="7719000" cy="564900"/>
          </a:xfrm>
        </p:spPr>
        <p:txBody>
          <a:bodyPr/>
          <a:lstStyle/>
          <a:p>
            <a:r>
              <a:rPr lang="pl-PL" dirty="0"/>
              <a:t>Zagadnienia do dyskusji:</a:t>
            </a:r>
            <a:br>
              <a:rPr lang="en-US" dirty="0"/>
            </a:br>
            <a:r>
              <a:rPr lang="pl-PL" dirty="0"/>
              <a:t> </a:t>
            </a:r>
            <a:br>
              <a:rPr lang="en-US" dirty="0"/>
            </a:br>
            <a:endParaRPr lang="pl-PL" dirty="0"/>
          </a:p>
        </p:txBody>
      </p:sp>
      <p:sp>
        <p:nvSpPr>
          <p:cNvPr id="5" name="Text Placeholder 4"/>
          <p:cNvSpPr>
            <a:spLocks noGrp="1"/>
          </p:cNvSpPr>
          <p:nvPr>
            <p:ph type="body" idx="1"/>
          </p:nvPr>
        </p:nvSpPr>
        <p:spPr>
          <a:xfrm>
            <a:off x="712575" y="1027268"/>
            <a:ext cx="7719000" cy="3807967"/>
          </a:xfrm>
        </p:spPr>
        <p:txBody>
          <a:bodyPr/>
          <a:lstStyle/>
          <a:p>
            <a:pPr>
              <a:lnSpc>
                <a:spcPct val="150000"/>
              </a:lnSpc>
              <a:buFont typeface="Wingdings" charset="2"/>
              <a:buChar char="Ø"/>
            </a:pPr>
            <a:r>
              <a:rPr lang="pl-PL" sz="1200" b="1" i="1" dirty="0"/>
              <a:t>Czy było to trudne zadanie?</a:t>
            </a:r>
            <a:endParaRPr lang="en-US" sz="1200" b="1" i="1" dirty="0"/>
          </a:p>
          <a:p>
            <a:pPr>
              <a:lnSpc>
                <a:spcPct val="150000"/>
              </a:lnSpc>
              <a:buFont typeface="Wingdings" charset="2"/>
              <a:buChar char="Ø"/>
            </a:pPr>
            <a:r>
              <a:rPr lang="pl-PL" sz="1200" b="1" i="1" dirty="0"/>
              <a:t>Dlaczego takie zadanie nie sprawia nam trudności? </a:t>
            </a:r>
            <a:endParaRPr lang="en-US" sz="1200" b="1" i="1" dirty="0"/>
          </a:p>
          <a:p>
            <a:pPr>
              <a:lnSpc>
                <a:spcPct val="150000"/>
              </a:lnSpc>
              <a:buFont typeface="Wingdings" charset="2"/>
              <a:buChar char="Ø"/>
            </a:pPr>
            <a:r>
              <a:rPr lang="pl-PL" sz="1200" b="1" i="1" dirty="0"/>
              <a:t>Co to znaczy myśleć stereotypowo?</a:t>
            </a:r>
            <a:endParaRPr lang="en-US" sz="1200" b="1" i="1" dirty="0"/>
          </a:p>
          <a:p>
            <a:pPr>
              <a:lnSpc>
                <a:spcPct val="150000"/>
              </a:lnSpc>
              <a:buFont typeface="Wingdings" charset="2"/>
              <a:buChar char="Ø"/>
            </a:pPr>
            <a:r>
              <a:rPr lang="pl-PL" sz="1200" b="1" i="1" dirty="0"/>
              <a:t>Co to jest stereotyp? – wspólne tworzenie definicji.</a:t>
            </a:r>
            <a:endParaRPr lang="en-US" sz="1200" b="1" i="1" dirty="0"/>
          </a:p>
          <a:p>
            <a:pPr>
              <a:lnSpc>
                <a:spcPct val="150000"/>
              </a:lnSpc>
              <a:buFont typeface="Wingdings" charset="2"/>
              <a:buChar char="Ø"/>
            </a:pPr>
            <a:r>
              <a:rPr lang="pl-PL" sz="1200" b="1" i="1" dirty="0"/>
              <a:t>Jakich kategorii społecznych, jakich osób mogą dotyczyć stereotypy?</a:t>
            </a:r>
            <a:endParaRPr lang="en-US" sz="1200" b="1" i="1" dirty="0"/>
          </a:p>
          <a:p>
            <a:pPr>
              <a:lnSpc>
                <a:spcPct val="150000"/>
              </a:lnSpc>
              <a:buFont typeface="Wingdings" charset="2"/>
              <a:buChar char="Ø"/>
            </a:pPr>
            <a:r>
              <a:rPr lang="pl-PL" sz="1200" b="1" i="1" dirty="0"/>
              <a:t>Dlaczego posługujemy się stereotypami? </a:t>
            </a:r>
            <a:endParaRPr lang="en-US" sz="1200" b="1" i="1" dirty="0"/>
          </a:p>
          <a:p>
            <a:pPr>
              <a:lnSpc>
                <a:spcPct val="150000"/>
              </a:lnSpc>
              <a:buFont typeface="Wingdings" charset="2"/>
              <a:buChar char="Ø"/>
            </a:pPr>
            <a:r>
              <a:rPr lang="pl-PL" sz="1200" b="1" i="1" dirty="0"/>
              <a:t>Zalety i wady stereotypowego myślenia.</a:t>
            </a:r>
            <a:endParaRPr lang="en-US" sz="1200" b="1" i="1" dirty="0"/>
          </a:p>
          <a:p>
            <a:pPr>
              <a:lnSpc>
                <a:spcPct val="150000"/>
              </a:lnSpc>
              <a:buFont typeface="Wingdings" charset="2"/>
              <a:buChar char="Ø"/>
            </a:pPr>
            <a:r>
              <a:rPr lang="pl-PL" sz="1200" b="1" i="1" dirty="0"/>
              <a:t>Czy stereotyp zawsze jest negatywny? </a:t>
            </a:r>
            <a:endParaRPr lang="en-US" sz="1200" b="1" i="1" dirty="0"/>
          </a:p>
          <a:p>
            <a:pPr marL="139700" indent="0">
              <a:buNone/>
            </a:pPr>
            <a:endParaRPr lang="pl-PL" dirty="0"/>
          </a:p>
          <a:p>
            <a:pPr marL="139700" indent="0">
              <a:buNone/>
            </a:pPr>
            <a:r>
              <a:rPr lang="pl-PL" dirty="0"/>
              <a:t>Odwołując się do wykonanego zadania uczniowie podają przykłady stereotypów negatywnych i pozytywnych. Rozmowa kierowana.</a:t>
            </a:r>
            <a:endParaRPr lang="en-US" dirty="0"/>
          </a:p>
          <a:p>
            <a:pPr marL="139700" indent="0">
              <a:buNone/>
            </a:pPr>
            <a:r>
              <a:rPr lang="pl-PL" dirty="0"/>
              <a:t> </a:t>
            </a:r>
            <a:endParaRPr lang="en-US" dirty="0"/>
          </a:p>
          <a:p>
            <a:pPr marL="139700" indent="0">
              <a:buNone/>
            </a:pPr>
            <a:r>
              <a:rPr lang="pl-PL" dirty="0"/>
              <a:t>-Następnie uczniowie zastanawiają się wspólnie nad definicją stereotypów, ich funkcjami oraz zaletami i wadami stereotypowego myślenia. (zapisywanie przemyśleń w czacie, notatka w zeszycie)</a:t>
            </a:r>
            <a:endParaRPr lang="en-US" dirty="0"/>
          </a:p>
        </p:txBody>
      </p:sp>
    </p:spTree>
    <p:extLst>
      <p:ext uri="{BB962C8B-B14F-4D97-AF65-F5344CB8AC3E}">
        <p14:creationId xmlns:p14="http://schemas.microsoft.com/office/powerpoint/2010/main" val="11140882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2575" y="670188"/>
            <a:ext cx="7719000" cy="564900"/>
          </a:xfrm>
        </p:spPr>
        <p:txBody>
          <a:bodyPr/>
          <a:lstStyle/>
          <a:p>
            <a:r>
              <a:rPr lang="pl-PL" dirty="0"/>
              <a:t>Stereotypy dotyczące kobiet i mężczyzn.</a:t>
            </a:r>
            <a:br>
              <a:rPr lang="en-US" dirty="0"/>
            </a:br>
            <a:endParaRPr lang="pl-PL" dirty="0"/>
          </a:p>
        </p:txBody>
      </p:sp>
      <p:sp>
        <p:nvSpPr>
          <p:cNvPr id="5" name="Text Placeholder 4"/>
          <p:cNvSpPr>
            <a:spLocks noGrp="1"/>
          </p:cNvSpPr>
          <p:nvPr>
            <p:ph type="body" idx="1"/>
          </p:nvPr>
        </p:nvSpPr>
        <p:spPr>
          <a:xfrm>
            <a:off x="601739" y="1387487"/>
            <a:ext cx="7719000" cy="3018257"/>
          </a:xfrm>
        </p:spPr>
        <p:txBody>
          <a:bodyPr/>
          <a:lstStyle/>
          <a:p>
            <a:pPr marL="139700" indent="0">
              <a:buNone/>
            </a:pPr>
            <a:r>
              <a:rPr lang="pl-PL" dirty="0"/>
              <a:t>Celem zadania jest uświadomienie sobie stereotypowego postrzegania i traktowania kobiet i mężczyzn.</a:t>
            </a:r>
            <a:endParaRPr lang="en-US" dirty="0"/>
          </a:p>
          <a:p>
            <a:pPr marL="139700" indent="0">
              <a:buNone/>
            </a:pPr>
            <a:r>
              <a:rPr lang="pl-PL" dirty="0"/>
              <a:t> </a:t>
            </a:r>
            <a:endParaRPr lang="en-US" dirty="0"/>
          </a:p>
          <a:p>
            <a:pPr marL="139700" indent="0">
              <a:buNone/>
            </a:pPr>
            <a:r>
              <a:rPr lang="pl-PL" dirty="0"/>
              <a:t>-Uczniowie zapisują zdania w zeszycie i mają je dokończyć, nie zastanawiając się zbyt długo i odwołując się do pierwszych skojarzeń.</a:t>
            </a:r>
            <a:endParaRPr lang="en-US" dirty="0"/>
          </a:p>
          <a:p>
            <a:pPr marL="139700" indent="0">
              <a:buNone/>
            </a:pPr>
            <a:r>
              <a:rPr lang="pl-PL" dirty="0"/>
              <a:t> </a:t>
            </a:r>
            <a:endParaRPr lang="en-US" dirty="0"/>
          </a:p>
          <a:p>
            <a:pPr marL="139700" indent="0">
              <a:lnSpc>
                <a:spcPct val="150000"/>
              </a:lnSpc>
              <a:buNone/>
            </a:pPr>
            <a:r>
              <a:rPr lang="pl-PL" sz="1600" dirty="0"/>
              <a:t>Kobieta jest………………………………</a:t>
            </a:r>
            <a:endParaRPr lang="en-US" sz="1600" dirty="0"/>
          </a:p>
          <a:p>
            <a:pPr marL="139700" indent="0">
              <a:lnSpc>
                <a:spcPct val="150000"/>
              </a:lnSpc>
              <a:buNone/>
            </a:pPr>
            <a:r>
              <a:rPr lang="pl-PL" sz="1600" dirty="0"/>
              <a:t>Kobieta powinna być…………………</a:t>
            </a:r>
            <a:r>
              <a:rPr lang="is-IS" sz="1600" dirty="0"/>
              <a:t>…</a:t>
            </a:r>
            <a:endParaRPr lang="en-US" sz="1600" dirty="0"/>
          </a:p>
          <a:p>
            <a:pPr marL="139700" indent="0">
              <a:lnSpc>
                <a:spcPct val="150000"/>
              </a:lnSpc>
              <a:buNone/>
            </a:pPr>
            <a:r>
              <a:rPr lang="pl-PL" sz="1600" dirty="0"/>
              <a:t>Mężczyzna jest…………………………</a:t>
            </a:r>
            <a:endParaRPr lang="en-US" sz="1600" dirty="0"/>
          </a:p>
          <a:p>
            <a:pPr marL="139700" indent="0">
              <a:lnSpc>
                <a:spcPct val="150000"/>
              </a:lnSpc>
              <a:buNone/>
            </a:pPr>
            <a:r>
              <a:rPr lang="pl-PL" sz="1600" dirty="0"/>
              <a:t>Mężczyzna powinien być………………</a:t>
            </a:r>
            <a:endParaRPr lang="en-US" sz="1600" dirty="0"/>
          </a:p>
          <a:p>
            <a:pPr marL="139700" indent="0">
              <a:buNone/>
            </a:pPr>
            <a:r>
              <a:rPr lang="pl-PL" dirty="0"/>
              <a:t> </a:t>
            </a:r>
            <a:endParaRPr lang="en-US" dirty="0"/>
          </a:p>
          <a:p>
            <a:pPr marL="139700" indent="0">
              <a:buNone/>
            </a:pPr>
            <a:endParaRPr lang="pl-PL" dirty="0"/>
          </a:p>
        </p:txBody>
      </p:sp>
      <p:sp>
        <p:nvSpPr>
          <p:cNvPr id="6" name="TextBox 5"/>
          <p:cNvSpPr txBox="1"/>
          <p:nvPr/>
        </p:nvSpPr>
        <p:spPr>
          <a:xfrm>
            <a:off x="4924356" y="2598745"/>
            <a:ext cx="4870807" cy="2246769"/>
          </a:xfrm>
          <a:prstGeom prst="rect">
            <a:avLst/>
          </a:prstGeom>
          <a:noFill/>
        </p:spPr>
        <p:txBody>
          <a:bodyPr wrap="square" rtlCol="0">
            <a:spAutoFit/>
          </a:bodyPr>
          <a:lstStyle/>
          <a:p>
            <a:pPr marL="139700" indent="0">
              <a:buNone/>
            </a:pPr>
            <a:r>
              <a:rPr lang="pl-PL" i="1" dirty="0">
                <a:solidFill>
                  <a:schemeClr val="bg1"/>
                </a:solidFill>
              </a:rPr>
              <a:t>Chłopcy:</a:t>
            </a:r>
            <a:endParaRPr lang="en-US" dirty="0">
              <a:solidFill>
                <a:schemeClr val="bg1"/>
              </a:solidFill>
            </a:endParaRPr>
          </a:p>
          <a:p>
            <a:pPr marL="139700" indent="0">
              <a:buNone/>
            </a:pPr>
            <a:r>
              <a:rPr lang="pl-PL" dirty="0">
                <a:solidFill>
                  <a:schemeClr val="bg1"/>
                </a:solidFill>
              </a:rPr>
              <a:t> </a:t>
            </a:r>
            <a:endParaRPr lang="en-US" dirty="0">
              <a:solidFill>
                <a:schemeClr val="bg1"/>
              </a:solidFill>
            </a:endParaRPr>
          </a:p>
          <a:p>
            <a:pPr marL="139700" indent="0">
              <a:buNone/>
            </a:pPr>
            <a:r>
              <a:rPr lang="pl-PL" dirty="0">
                <a:solidFill>
                  <a:schemeClr val="bg1"/>
                </a:solidFill>
              </a:rPr>
              <a:t>Ponieważ jestem mężczyzną, muszę….</a:t>
            </a:r>
            <a:endParaRPr lang="en-US" dirty="0">
              <a:solidFill>
                <a:schemeClr val="bg1"/>
              </a:solidFill>
            </a:endParaRPr>
          </a:p>
          <a:p>
            <a:pPr marL="139700" indent="0">
              <a:buNone/>
            </a:pPr>
            <a:r>
              <a:rPr lang="pl-PL" dirty="0">
                <a:solidFill>
                  <a:schemeClr val="bg1"/>
                </a:solidFill>
              </a:rPr>
              <a:t>Gdybym był kobietą, mógłbym…</a:t>
            </a:r>
            <a:endParaRPr lang="en-US" dirty="0">
              <a:solidFill>
                <a:schemeClr val="bg1"/>
              </a:solidFill>
            </a:endParaRPr>
          </a:p>
          <a:p>
            <a:pPr marL="139700" indent="0">
              <a:buNone/>
            </a:pPr>
            <a:r>
              <a:rPr lang="pl-PL" dirty="0">
                <a:solidFill>
                  <a:schemeClr val="bg1"/>
                </a:solidFill>
              </a:rPr>
              <a:t> </a:t>
            </a:r>
            <a:endParaRPr lang="en-US" dirty="0">
              <a:solidFill>
                <a:schemeClr val="bg1"/>
              </a:solidFill>
            </a:endParaRPr>
          </a:p>
          <a:p>
            <a:pPr marL="139700" indent="0">
              <a:buNone/>
            </a:pPr>
            <a:r>
              <a:rPr lang="pl-PL" i="1" dirty="0">
                <a:solidFill>
                  <a:schemeClr val="bg1"/>
                </a:solidFill>
              </a:rPr>
              <a:t>Dziewczyny:</a:t>
            </a:r>
            <a:endParaRPr lang="en-US" dirty="0">
              <a:solidFill>
                <a:schemeClr val="bg1"/>
              </a:solidFill>
            </a:endParaRPr>
          </a:p>
          <a:p>
            <a:pPr marL="139700" indent="0">
              <a:buNone/>
            </a:pPr>
            <a:r>
              <a:rPr lang="pl-PL" dirty="0">
                <a:solidFill>
                  <a:schemeClr val="bg1"/>
                </a:solidFill>
              </a:rPr>
              <a:t> </a:t>
            </a:r>
            <a:endParaRPr lang="en-US" dirty="0">
              <a:solidFill>
                <a:schemeClr val="bg1"/>
              </a:solidFill>
            </a:endParaRPr>
          </a:p>
          <a:p>
            <a:pPr marL="139700" indent="0">
              <a:buNone/>
            </a:pPr>
            <a:r>
              <a:rPr lang="pl-PL" dirty="0">
                <a:solidFill>
                  <a:schemeClr val="bg1"/>
                </a:solidFill>
              </a:rPr>
              <a:t>Gdybym była mężczyzną, mogłabym….</a:t>
            </a:r>
            <a:endParaRPr lang="en-US" dirty="0">
              <a:solidFill>
                <a:schemeClr val="bg1"/>
              </a:solidFill>
            </a:endParaRPr>
          </a:p>
          <a:p>
            <a:pPr marL="139700" indent="0">
              <a:buNone/>
            </a:pPr>
            <a:r>
              <a:rPr lang="pl-PL" dirty="0">
                <a:solidFill>
                  <a:schemeClr val="bg1"/>
                </a:solidFill>
              </a:rPr>
              <a:t>Ponieważ jestem kobietą, muszę…</a:t>
            </a:r>
            <a:endParaRPr lang="en-US" dirty="0">
              <a:solidFill>
                <a:schemeClr val="bg1"/>
              </a:solidFill>
            </a:endParaRPr>
          </a:p>
          <a:p>
            <a:endParaRPr lang="pl-PL" dirty="0">
              <a:solidFill>
                <a:schemeClr val="bg1"/>
              </a:solidFill>
            </a:endParaRPr>
          </a:p>
        </p:txBody>
      </p:sp>
    </p:spTree>
    <p:extLst>
      <p:ext uri="{BB962C8B-B14F-4D97-AF65-F5344CB8AC3E}">
        <p14:creationId xmlns:p14="http://schemas.microsoft.com/office/powerpoint/2010/main" val="341163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2575" y="670188"/>
            <a:ext cx="7719000" cy="564900"/>
          </a:xfrm>
        </p:spPr>
        <p:txBody>
          <a:bodyPr/>
          <a:lstStyle/>
          <a:p>
            <a:r>
              <a:rPr lang="pl-PL" dirty="0"/>
              <a:t>Zagadnienia do dyskusji:</a:t>
            </a:r>
            <a:br>
              <a:rPr lang="en-US" dirty="0"/>
            </a:br>
            <a:endParaRPr lang="pl-PL" dirty="0"/>
          </a:p>
        </p:txBody>
      </p:sp>
      <p:sp>
        <p:nvSpPr>
          <p:cNvPr id="5" name="Text Placeholder 4"/>
          <p:cNvSpPr>
            <a:spLocks noGrp="1"/>
          </p:cNvSpPr>
          <p:nvPr>
            <p:ph type="body" idx="1"/>
          </p:nvPr>
        </p:nvSpPr>
        <p:spPr/>
        <p:txBody>
          <a:bodyPr/>
          <a:lstStyle/>
          <a:p>
            <a:pPr marL="139700" indent="0">
              <a:lnSpc>
                <a:spcPct val="150000"/>
              </a:lnSpc>
              <a:buNone/>
            </a:pPr>
            <a:r>
              <a:rPr lang="pl-PL" sz="1800" i="1" dirty="0"/>
              <a:t> </a:t>
            </a:r>
            <a:endParaRPr lang="en-US" sz="1800" i="1" dirty="0"/>
          </a:p>
          <a:p>
            <a:pPr marL="139700" indent="0">
              <a:lnSpc>
                <a:spcPct val="150000"/>
              </a:lnSpc>
              <a:buNone/>
            </a:pPr>
            <a:r>
              <a:rPr lang="pl-PL" sz="1800" i="1" dirty="0"/>
              <a:t>Z czym kojarzona jest kobiecość, a z czym – męskość? Czego oczekuje się od kobiet, a czego od mężczyzn?</a:t>
            </a:r>
            <a:endParaRPr lang="en-US" sz="1800" i="1" dirty="0"/>
          </a:p>
          <a:p>
            <a:pPr marL="139700" indent="0">
              <a:lnSpc>
                <a:spcPct val="150000"/>
              </a:lnSpc>
              <a:buNone/>
            </a:pPr>
            <a:r>
              <a:rPr lang="pl-PL" sz="1800" i="1" dirty="0"/>
              <a:t>Z jakimi reakcjami społecznymi mogą spotkać się osoby, których cechy i zachowania odbiegają od stereotypów?</a:t>
            </a:r>
            <a:endParaRPr lang="en-US" sz="1800" i="1" dirty="0"/>
          </a:p>
          <a:p>
            <a:pPr marL="139700" indent="0">
              <a:lnSpc>
                <a:spcPct val="150000"/>
              </a:lnSpc>
              <a:buNone/>
            </a:pPr>
            <a:endParaRPr lang="pl-PL" sz="1800" i="1" dirty="0"/>
          </a:p>
        </p:txBody>
      </p:sp>
    </p:spTree>
    <p:extLst>
      <p:ext uri="{BB962C8B-B14F-4D97-AF65-F5344CB8AC3E}">
        <p14:creationId xmlns:p14="http://schemas.microsoft.com/office/powerpoint/2010/main" val="638086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2575" y="670188"/>
            <a:ext cx="7719000" cy="564900"/>
          </a:xfrm>
        </p:spPr>
        <p:txBody>
          <a:bodyPr/>
          <a:lstStyle/>
          <a:p>
            <a:r>
              <a:rPr lang="pl-PL" dirty="0"/>
              <a:t>Etykiety-Zgadnij kim jestem?	</a:t>
            </a:r>
            <a:br>
              <a:rPr lang="en-US" dirty="0"/>
            </a:br>
            <a:endParaRPr lang="pl-PL" dirty="0"/>
          </a:p>
        </p:txBody>
      </p:sp>
      <p:sp>
        <p:nvSpPr>
          <p:cNvPr id="5" name="Text Placeholder 4"/>
          <p:cNvSpPr>
            <a:spLocks noGrp="1"/>
          </p:cNvSpPr>
          <p:nvPr>
            <p:ph type="body" idx="1"/>
          </p:nvPr>
        </p:nvSpPr>
        <p:spPr>
          <a:xfrm>
            <a:off x="712575" y="1124251"/>
            <a:ext cx="7719000" cy="3780257"/>
          </a:xfrm>
        </p:spPr>
        <p:txBody>
          <a:bodyPr/>
          <a:lstStyle/>
          <a:p>
            <a:pPr marL="139700" indent="0">
              <a:lnSpc>
                <a:spcPct val="150000"/>
              </a:lnSpc>
              <a:buNone/>
            </a:pPr>
            <a:r>
              <a:rPr lang="pl-PL" dirty="0"/>
              <a:t>Prosimy jednego ucznia, żeby zakrył oczy i wpisujemy na czacie jego rolę-etykietę, która determinuje zachowania wobec niego reszty grupy. Uczestnik z etykietą ma odgadnąć kim jest na podstawie sposobu traktowania go przez innych i zadawanych mu pytań .</a:t>
            </a:r>
          </a:p>
          <a:p>
            <a:pPr marL="139700" indent="0">
              <a:lnSpc>
                <a:spcPct val="150000"/>
              </a:lnSpc>
              <a:buNone/>
            </a:pPr>
            <a:endParaRPr lang="pl-PL" dirty="0"/>
          </a:p>
          <a:p>
            <a:pPr marL="139700" indent="0">
              <a:lnSpc>
                <a:spcPct val="150000"/>
              </a:lnSpc>
              <a:buNone/>
            </a:pPr>
            <a:r>
              <a:rPr lang="pl-PL" dirty="0"/>
              <a:t>Prosimy uczniów, aby w ciągu 5-10 minut znaleźli sobie temat do dyskusji (lub wymyślamy jakiś określony temat np. zorganizowanie wycieczki lub zorganizowanie jakiejś kampanii społecznej). </a:t>
            </a:r>
          </a:p>
          <a:p>
            <a:pPr marL="139700" indent="0">
              <a:lnSpc>
                <a:spcPct val="150000"/>
              </a:lnSpc>
              <a:buNone/>
            </a:pPr>
            <a:r>
              <a:rPr lang="pl-PL" dirty="0"/>
              <a:t>Zadaniem uczestników będzie odnoszenie się do wybranej osoby zgodnie z instrukcją z etykiety, np. rozmowy z osobą starszą.</a:t>
            </a:r>
          </a:p>
          <a:p>
            <a:pPr marL="139700" indent="0">
              <a:lnSpc>
                <a:spcPct val="150000"/>
              </a:lnSpc>
              <a:buNone/>
            </a:pPr>
            <a:endParaRPr lang="pl-PL" dirty="0"/>
          </a:p>
          <a:p>
            <a:pPr marL="139700" indent="0">
              <a:lnSpc>
                <a:spcPct val="150000"/>
              </a:lnSpc>
              <a:buNone/>
            </a:pPr>
            <a:r>
              <a:rPr lang="pl-PL" dirty="0"/>
              <a:t>Po pięciu minutach przerywamy dyskusję. Uczestnik z etykietą odgaduje kim jest w zabawie.</a:t>
            </a:r>
          </a:p>
          <a:p>
            <a:pPr marL="139700" indent="0">
              <a:lnSpc>
                <a:spcPct val="150000"/>
              </a:lnSpc>
              <a:buNone/>
            </a:pPr>
            <a:endParaRPr lang="pl-PL" dirty="0"/>
          </a:p>
        </p:txBody>
      </p:sp>
    </p:spTree>
    <p:extLst>
      <p:ext uri="{BB962C8B-B14F-4D97-AF65-F5344CB8AC3E}">
        <p14:creationId xmlns:p14="http://schemas.microsoft.com/office/powerpoint/2010/main" val="4327257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ECC68B1B-2CE4-479E-83E6-13CB99143EB4}"/>
              </a:ext>
            </a:extLst>
          </p:cNvPr>
          <p:cNvSpPr>
            <a:spLocks noGrp="1"/>
          </p:cNvSpPr>
          <p:nvPr>
            <p:ph type="title"/>
          </p:nvPr>
        </p:nvSpPr>
        <p:spPr/>
        <p:txBody>
          <a:bodyPr/>
          <a:lstStyle/>
          <a:p>
            <a:r>
              <a:rPr lang="pl-PL" dirty="0"/>
              <a:t>Przykładowe etykiety:</a:t>
            </a:r>
            <a:br>
              <a:rPr lang="pl-PL" dirty="0"/>
            </a:br>
            <a:endParaRPr lang="pl-PL" dirty="0"/>
          </a:p>
        </p:txBody>
      </p:sp>
      <p:sp>
        <p:nvSpPr>
          <p:cNvPr id="5" name="Symbol zastępczy tekstu 4">
            <a:extLst>
              <a:ext uri="{FF2B5EF4-FFF2-40B4-BE49-F238E27FC236}">
                <a16:creationId xmlns:a16="http://schemas.microsoft.com/office/drawing/2014/main" id="{B7272A12-C759-4CF5-948B-4E1067AFF67E}"/>
              </a:ext>
            </a:extLst>
          </p:cNvPr>
          <p:cNvSpPr>
            <a:spLocks noGrp="1"/>
          </p:cNvSpPr>
          <p:nvPr>
            <p:ph type="body" idx="1"/>
          </p:nvPr>
        </p:nvSpPr>
        <p:spPr>
          <a:xfrm>
            <a:off x="712575" y="970844"/>
            <a:ext cx="7719000" cy="3635644"/>
          </a:xfrm>
        </p:spPr>
        <p:txBody>
          <a:bodyPr/>
          <a:lstStyle/>
          <a:p>
            <a:r>
              <a:rPr lang="pl-PL" dirty="0"/>
              <a:t>Jestem głupią blondynką</a:t>
            </a:r>
          </a:p>
          <a:p>
            <a:r>
              <a:rPr lang="pl-PL" dirty="0"/>
              <a:t>Jestem osobą negatywnie nastawioną do świata</a:t>
            </a:r>
          </a:p>
          <a:p>
            <a:r>
              <a:rPr lang="pl-PL" dirty="0"/>
              <a:t>Jestem szefem</a:t>
            </a:r>
          </a:p>
          <a:p>
            <a:r>
              <a:rPr lang="pl-PL" dirty="0"/>
              <a:t>Jestem nieśmiała</a:t>
            </a:r>
          </a:p>
          <a:p>
            <a:r>
              <a:rPr lang="pl-PL" dirty="0"/>
              <a:t>Jestem staruszką / staruszkiem</a:t>
            </a:r>
          </a:p>
          <a:p>
            <a:r>
              <a:rPr lang="pl-PL" dirty="0"/>
              <a:t>Jestem osobą otyłą</a:t>
            </a:r>
          </a:p>
          <a:p>
            <a:pPr marL="139700" indent="0">
              <a:buNone/>
            </a:pPr>
            <a:endParaRPr lang="pl-PL" dirty="0"/>
          </a:p>
          <a:p>
            <a:pPr marL="139700" indent="0">
              <a:buNone/>
            </a:pPr>
            <a:r>
              <a:rPr lang="pl-PL" b="1" dirty="0"/>
              <a:t>Zagadnienia do dyskusji:</a:t>
            </a:r>
          </a:p>
          <a:p>
            <a:pPr marL="139700" indent="0">
              <a:buNone/>
            </a:pPr>
            <a:endParaRPr lang="pl-PL" dirty="0"/>
          </a:p>
          <a:p>
            <a:pPr marL="139700" indent="0">
              <a:buNone/>
            </a:pPr>
            <a:r>
              <a:rPr lang="pl-PL" dirty="0"/>
              <a:t>W jaki sposób udało się odgadnąć, jaką przydzielono Ci etykietę? </a:t>
            </a:r>
          </a:p>
          <a:p>
            <a:pPr marL="139700" indent="0">
              <a:buNone/>
            </a:pPr>
            <a:r>
              <a:rPr lang="pl-PL" dirty="0"/>
              <a:t>Co czuliście podczas zabawy?</a:t>
            </a:r>
          </a:p>
          <a:p>
            <a:pPr marL="139700" indent="0">
              <a:buNone/>
            </a:pPr>
            <a:r>
              <a:rPr lang="pl-PL" dirty="0"/>
              <a:t>Jak ocenilibyście zachowanie innych wobec siebie (pozytywne/negatywne)?</a:t>
            </a:r>
          </a:p>
          <a:p>
            <a:pPr marL="139700" indent="0">
              <a:buNone/>
            </a:pPr>
            <a:r>
              <a:rPr lang="pl-PL" dirty="0"/>
              <a:t>Czy wcześniej zdarzały im się sytuacje, w których z zachowania drugiej osoby mogliście wywnioskować, jakie jest jej nastawienie do nich?</a:t>
            </a:r>
          </a:p>
          <a:p>
            <a:pPr marL="139700" indent="0">
              <a:buNone/>
            </a:pPr>
            <a:r>
              <a:rPr lang="pl-PL" dirty="0"/>
              <a:t>W jaki sposób ludzie przekazują takie informacje? </a:t>
            </a:r>
          </a:p>
          <a:p>
            <a:pPr marL="139700" indent="0">
              <a:buNone/>
            </a:pPr>
            <a:r>
              <a:rPr lang="pl-PL" dirty="0"/>
              <a:t>Czy przekazują je innym w sposób świadomy?</a:t>
            </a:r>
          </a:p>
          <a:p>
            <a:pPr marL="139700" indent="0">
              <a:buNone/>
            </a:pPr>
            <a:endParaRPr lang="pl-PL" dirty="0"/>
          </a:p>
        </p:txBody>
      </p:sp>
    </p:spTree>
    <p:extLst>
      <p:ext uri="{BB962C8B-B14F-4D97-AF65-F5344CB8AC3E}">
        <p14:creationId xmlns:p14="http://schemas.microsoft.com/office/powerpoint/2010/main" val="5113730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8830" y="238991"/>
            <a:ext cx="7719000" cy="566605"/>
          </a:xfrm>
        </p:spPr>
        <p:txBody>
          <a:bodyPr/>
          <a:lstStyle/>
          <a:p>
            <a:r>
              <a:rPr lang="pl-PL" dirty="0"/>
              <a:t>Szacunek dla odmienności</a:t>
            </a:r>
            <a:br>
              <a:rPr lang="en-US" dirty="0"/>
            </a:br>
            <a:endParaRPr lang="pl-PL" dirty="0"/>
          </a:p>
        </p:txBody>
      </p:sp>
      <p:sp>
        <p:nvSpPr>
          <p:cNvPr id="5" name="Text Placeholder 4"/>
          <p:cNvSpPr>
            <a:spLocks noGrp="1"/>
          </p:cNvSpPr>
          <p:nvPr>
            <p:ph type="body" idx="1"/>
          </p:nvPr>
        </p:nvSpPr>
        <p:spPr>
          <a:xfrm>
            <a:off x="684866" y="238992"/>
            <a:ext cx="7719000" cy="4665518"/>
          </a:xfrm>
        </p:spPr>
        <p:txBody>
          <a:bodyPr/>
          <a:lstStyle/>
          <a:p>
            <a:pPr marL="139700" indent="0">
              <a:buNone/>
            </a:pPr>
            <a:r>
              <a:rPr lang="pl-PL" dirty="0"/>
              <a:t> </a:t>
            </a:r>
          </a:p>
          <a:p>
            <a:pPr marL="139700" indent="0">
              <a:buNone/>
            </a:pPr>
            <a:endParaRPr lang="en-US" dirty="0"/>
          </a:p>
          <a:p>
            <a:pPr marL="139700" indent="0">
              <a:buNone/>
            </a:pPr>
            <a:r>
              <a:rPr lang="pl-PL" dirty="0"/>
              <a:t>Celem zadania jest uświadomienie sobie wartości różnorodności życia społecznego oraz znaczenia otwartości, tolerancji, szacunku dla odmienności.</a:t>
            </a:r>
          </a:p>
          <a:p>
            <a:pPr marL="139700" indent="0">
              <a:buNone/>
            </a:pPr>
            <a:endParaRPr lang="en-US" dirty="0"/>
          </a:p>
          <a:p>
            <a:pPr marL="139700" indent="0">
              <a:buNone/>
            </a:pPr>
            <a:r>
              <a:rPr lang="pl-PL" dirty="0"/>
              <a:t>Uczniowie wyobrażają sobie społeczeństwo składające się tylko z: </a:t>
            </a:r>
            <a:endParaRPr lang="en-US" dirty="0"/>
          </a:p>
          <a:p>
            <a:r>
              <a:rPr lang="pl-PL" dirty="0"/>
              <a:t>kobiet</a:t>
            </a:r>
            <a:endParaRPr lang="en-US" dirty="0"/>
          </a:p>
          <a:p>
            <a:r>
              <a:rPr lang="pl-PL" dirty="0"/>
              <a:t>osób młodych</a:t>
            </a:r>
            <a:endParaRPr lang="en-US" dirty="0"/>
          </a:p>
          <a:p>
            <a:r>
              <a:rPr lang="pl-PL" dirty="0"/>
              <a:t>jednej narodowości</a:t>
            </a:r>
            <a:endParaRPr lang="en-US" dirty="0"/>
          </a:p>
          <a:p>
            <a:r>
              <a:rPr lang="pl-PL" dirty="0"/>
              <a:t>mających takie same poglądy.</a:t>
            </a:r>
            <a:endParaRPr lang="en-US" dirty="0"/>
          </a:p>
          <a:p>
            <a:endParaRPr lang="en-US" dirty="0"/>
          </a:p>
          <a:p>
            <a:pPr marL="139700" indent="0">
              <a:buNone/>
            </a:pPr>
            <a:r>
              <a:rPr lang="pl-PL" dirty="0"/>
              <a:t>Uczniowie wspólnie zastanawiają się i wypisują zalety i wady życia w takim społeczeństwie.</a:t>
            </a:r>
          </a:p>
          <a:p>
            <a:pPr marL="139700" indent="0">
              <a:buNone/>
            </a:pPr>
            <a:endParaRPr lang="en-US" dirty="0"/>
          </a:p>
          <a:p>
            <a:pPr marL="139700" indent="0">
              <a:buNone/>
            </a:pPr>
            <a:r>
              <a:rPr lang="pl-PL" b="1" u="sng" dirty="0"/>
              <a:t>Zagadnienia do dyskusji:</a:t>
            </a:r>
            <a:endParaRPr lang="pl-PL" i="1" dirty="0"/>
          </a:p>
          <a:p>
            <a:pPr marL="139700" indent="0">
              <a:buNone/>
            </a:pPr>
            <a:r>
              <a:rPr lang="pl-PL" i="1" dirty="0"/>
              <a:t>Jakie korzyści dla jednostki i całego społeczeństwa płyną z tego, że ludzie różnią się między sobą pod wieloma względami?</a:t>
            </a:r>
          </a:p>
          <a:p>
            <a:pPr marL="139700" indent="0">
              <a:buNone/>
            </a:pPr>
            <a:r>
              <a:rPr lang="pl-PL" i="1" dirty="0"/>
              <a:t>Jaką postawę prezentował Jan Paweł II w kontakcie z drugim człowiekiem? Przyjrzyj się cytatowi z początku lekcji.</a:t>
            </a:r>
          </a:p>
          <a:p>
            <a:pPr marL="139700" indent="0">
              <a:buNone/>
            </a:pPr>
            <a:r>
              <a:rPr lang="pl-PL" i="1" dirty="0"/>
              <a:t>Co oznacza wyraz respektować? Zapisz go w zeszycie.</a:t>
            </a:r>
          </a:p>
          <a:p>
            <a:pPr marL="139700" indent="0">
              <a:buNone/>
            </a:pPr>
            <a:r>
              <a:rPr lang="pl-PL" i="1" dirty="0"/>
              <a:t>Nawiązanie do tematu lekcji, podsumowanie.</a:t>
            </a:r>
          </a:p>
          <a:p>
            <a:pPr marL="139700" indent="0">
              <a:buNone/>
            </a:pPr>
            <a:endParaRPr lang="pl-PL" sz="1000" i="1" dirty="0"/>
          </a:p>
          <a:p>
            <a:pPr marL="139700" indent="0">
              <a:buNone/>
            </a:pPr>
            <a:r>
              <a:rPr lang="pl-PL" sz="1000" i="1" dirty="0"/>
              <a:t>Źródło. STEREOTYPOM – NIE! Konspekt zajęć dla uczniów szkół ponadgimnazjalnych. </a:t>
            </a:r>
          </a:p>
          <a:p>
            <a:pPr marL="139700" indent="0">
              <a:buNone/>
            </a:pPr>
            <a:r>
              <a:rPr lang="pl-PL" sz="1000" i="1" dirty="0"/>
              <a:t>Julita Czernecka, Krystyna Dzwonkowska-</a:t>
            </a:r>
            <a:r>
              <a:rPr lang="pl-PL" sz="1000" i="1" dirty="0" err="1"/>
              <a:t>Godula</a:t>
            </a:r>
            <a:r>
              <a:rPr lang="pl-PL" sz="1000" i="1" dirty="0"/>
              <a:t>, Emilia Garncarek, Patrycja Woszczyk</a:t>
            </a:r>
          </a:p>
          <a:p>
            <a:pPr marL="139700" indent="0">
              <a:buNone/>
            </a:pPr>
            <a:endParaRPr lang="en-US" i="1" dirty="0"/>
          </a:p>
          <a:p>
            <a:pPr marL="139700" indent="0">
              <a:buNone/>
            </a:pPr>
            <a:endParaRPr lang="pl-PL" dirty="0"/>
          </a:p>
        </p:txBody>
      </p:sp>
    </p:spTree>
    <p:extLst>
      <p:ext uri="{BB962C8B-B14F-4D97-AF65-F5344CB8AC3E}">
        <p14:creationId xmlns:p14="http://schemas.microsoft.com/office/powerpoint/2010/main" val="837808767"/>
      </p:ext>
    </p:extLst>
  </p:cSld>
  <p:clrMapOvr>
    <a:masterClrMapping/>
  </p:clrMapOvr>
</p:sld>
</file>

<file path=ppt/theme/theme1.xml><?xml version="1.0" encoding="utf-8"?>
<a:theme xmlns:a="http://schemas.openxmlformats.org/drawingml/2006/main" name="Health Education Center by Slidesgo">
  <a:themeElements>
    <a:clrScheme name="Simple Light">
      <a:dk1>
        <a:srgbClr val="5696CB"/>
      </a:dk1>
      <a:lt1>
        <a:srgbClr val="133660"/>
      </a:lt1>
      <a:dk2>
        <a:srgbClr val="63B8FF"/>
      </a:dk2>
      <a:lt2>
        <a:srgbClr val="CDCDCD"/>
      </a:lt2>
      <a:accent1>
        <a:srgbClr val="5696CB"/>
      </a:accent1>
      <a:accent2>
        <a:srgbClr val="133660"/>
      </a:accent2>
      <a:accent3>
        <a:srgbClr val="63B8FF"/>
      </a:accent3>
      <a:accent4>
        <a:srgbClr val="CDCDCD"/>
      </a:accent4>
      <a:accent5>
        <a:srgbClr val="FFFFFF"/>
      </a:accent5>
      <a:accent6>
        <a:srgbClr val="000000"/>
      </a:accent6>
      <a:hlink>
        <a:srgbClr val="5696C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2324</TotalTime>
  <Words>6966</Words>
  <Application>Microsoft Office PowerPoint</Application>
  <PresentationFormat>Pokaz na ekranie (16:9)</PresentationFormat>
  <Paragraphs>536</Paragraphs>
  <Slides>113</Slides>
  <Notes>5</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113</vt:i4>
      </vt:variant>
    </vt:vector>
  </HeadingPairs>
  <TitlesOfParts>
    <vt:vector size="119" baseType="lpstr">
      <vt:lpstr>Arial</vt:lpstr>
      <vt:lpstr>Calibri</vt:lpstr>
      <vt:lpstr>Poppins</vt:lpstr>
      <vt:lpstr>Roboto</vt:lpstr>
      <vt:lpstr>Wingdings</vt:lpstr>
      <vt:lpstr>Health Education Center by Slidesgo</vt:lpstr>
      <vt:lpstr>Podróże Jana Pawła II. Historia. Drogi do wolności. Tolerancyjny jak Polak. Rzeczpospolita wielokulturowa i wielojęzyczna.  Lekcje dla klas 4-8 oraz liceum poświęcone patronom 2020 roku oraz rocznicowym wydarzeniom historycznym.</vt:lpstr>
      <vt:lpstr>Agenda</vt:lpstr>
      <vt:lpstr>Nie ma wolności,  bez solidarności. Ojcze Święty ratuj!</vt:lpstr>
      <vt:lpstr>Prezentacja programu PowerPoint</vt:lpstr>
      <vt:lpstr>Prezentacja programu PowerPoint</vt:lpstr>
      <vt:lpstr>Prezentacja programu PowerPoint</vt:lpstr>
      <vt:lpstr>Prezentacja programu PowerPoint</vt:lpstr>
      <vt:lpstr>Interdyscyplinarny Jan Paweł II</vt:lpstr>
      <vt:lpstr>Prezentacja programu PowerPoint</vt:lpstr>
      <vt:lpstr>PANEL  HISTORYCZNY</vt:lpstr>
      <vt:lpstr>Polska państwem wielonarodowym i wielokulturowym  Panel przygotowała Joanna Prusak </vt:lpstr>
      <vt:lpstr>Polska państwem wielonarodowym i wielokulturowym </vt:lpstr>
      <vt:lpstr>Prezentacja programu PowerPoint</vt:lpstr>
      <vt:lpstr>Prezentacja programu PowerPoint</vt:lpstr>
      <vt:lpstr>Bracia Szeptyccy. Admirał Józef Unrug.</vt:lpstr>
      <vt:lpstr>Prezentacja programu PowerPoint</vt:lpstr>
      <vt:lpstr>Prezentacja programu PowerPoint</vt:lpstr>
      <vt:lpstr>Mniejszości II RP  i ich stosunek do państwa polskiego </vt:lpstr>
      <vt:lpstr>Ukraińcy </vt:lpstr>
      <vt:lpstr>Żydzi </vt:lpstr>
      <vt:lpstr>Białorusini </vt:lpstr>
      <vt:lpstr>Niemcy </vt:lpstr>
      <vt:lpstr>Prezentacja programu PowerPoint</vt:lpstr>
      <vt:lpstr>Inne mniejszości </vt:lpstr>
      <vt:lpstr>Stosunek władz do mniejszości narodowych</vt:lpstr>
      <vt:lpstr>Prezentacja programu PowerPoint</vt:lpstr>
      <vt:lpstr>Fragmenty Konstytucji marcowej</vt:lpstr>
      <vt:lpstr>Dobre sąsiedztwo i dobre praktyki.</vt:lpstr>
      <vt:lpstr>PANEL  GEOGRAFICZNY</vt:lpstr>
      <vt:lpstr>Kilka jakże ważnych cyferek</vt:lpstr>
      <vt:lpstr>16 października 1978 rok Habemus Papam</vt:lpstr>
      <vt:lpstr>Prezentacja programu PowerPoint</vt:lpstr>
      <vt:lpstr>Spotkania, które pozostawały  na zawsze w pamięci.</vt:lpstr>
      <vt:lpstr>Prezentacja programu PowerPoint</vt:lpstr>
      <vt:lpstr>Pielgrzymki do Ojczyzny</vt:lpstr>
      <vt:lpstr>II i III pielgrzymka do Polski </vt:lpstr>
      <vt:lpstr>Emocje w kadrach zapisane</vt:lpstr>
      <vt:lpstr>Prezentacja programu PowerPoint</vt:lpstr>
      <vt:lpstr>Trasy wybranych pielgrzymek do Polski </vt:lpstr>
      <vt:lpstr>A tam po maturze chodziliśmy na kremówki…</vt:lpstr>
      <vt:lpstr>Ciekawostki</vt:lpstr>
      <vt:lpstr>Prezentacja programu PowerPoint</vt:lpstr>
      <vt:lpstr>Prezentacja programu PowerPoint</vt:lpstr>
      <vt:lpstr>Prezentacja programu PowerPoint</vt:lpstr>
      <vt:lpstr>Wielki miłośnik gór</vt:lpstr>
      <vt:lpstr>Góralu czy Ci nie żal... góralu wracaj do hal</vt:lpstr>
      <vt:lpstr>Najsłynniejsze okno w Polsce</vt:lpstr>
      <vt:lpstr>Anegdota z zegarkiem</vt:lpstr>
      <vt:lpstr>Cy bocycie Świnty Ojce</vt:lpstr>
      <vt:lpstr>Spotkania z młodzieżą całego świata</vt:lpstr>
      <vt:lpstr>Najdłuższa podróż</vt:lpstr>
      <vt:lpstr>Najkrótszy lot samolotem</vt:lpstr>
      <vt:lpstr>Podróże dookoła  świata</vt:lpstr>
      <vt:lpstr>,,Nie mogę, Szef za blisko’’</vt:lpstr>
      <vt:lpstr>Krótkie ale pełne emocji podsumowanie.</vt:lpstr>
      <vt:lpstr>PANEL  HISTORYCZNY</vt:lpstr>
      <vt:lpstr>Prezentacja programu PowerPoint</vt:lpstr>
      <vt:lpstr>Prezentacja programu PowerPoint</vt:lpstr>
      <vt:lpstr>Strajk robotników w Poznaniu 1956 r.</vt:lpstr>
      <vt:lpstr>Prezentacja programu PowerPoint</vt:lpstr>
      <vt:lpstr>Strajki studentów 1968 r.</vt:lpstr>
      <vt:lpstr>Prezentacja programu PowerPoint</vt:lpstr>
      <vt:lpstr>Strajki stoczniowców  na Wybrzeżu 1970 r.</vt:lpstr>
      <vt:lpstr>Prezentacja programu PowerPoint</vt:lpstr>
      <vt:lpstr>Wybór Papieża Polaka</vt:lpstr>
      <vt:lpstr>Strajki 1980 r.</vt:lpstr>
      <vt:lpstr>1980 – Nagroda Nobla w dziedzinie literatury dla Czesława Miłosza</vt:lpstr>
      <vt:lpstr>Pokojowa Nagroda Nobla  dla Lecha Wałęsy</vt:lpstr>
      <vt:lpstr>Wiersz "Solidarność" </vt:lpstr>
      <vt:lpstr>Prezentacja programu PowerPoint</vt:lpstr>
      <vt:lpstr>Powstanie NSZZ „Solidarność” </vt:lpstr>
      <vt:lpstr>Prezentacja programu PowerPoint</vt:lpstr>
      <vt:lpstr>Początek stanu wojennego</vt:lpstr>
      <vt:lpstr>Obrady Okrągłego stołu</vt:lpstr>
      <vt:lpstr>PRAKTYCZNY PANEL LEKCYJNY</vt:lpstr>
      <vt:lpstr>Temat zajęć: Praktyczne warsztaty dla dzieci i młodzieży z pracy zespołowej ponad podziałami w myśl cech i umiejętności, którymi odznaczał się Jan Paweł II. </vt:lpstr>
      <vt:lpstr>Zadanie wstępne. Stwórz linię prostą (do wyboru), tylko w warunkach klasowych </vt:lpstr>
      <vt:lpstr>Prezentacja programu PowerPoint</vt:lpstr>
      <vt:lpstr>Prezentacja programu PowerPoint</vt:lpstr>
      <vt:lpstr>Prezentacja programu PowerPoint</vt:lpstr>
      <vt:lpstr>Temat zajęć: </vt:lpstr>
      <vt:lpstr>PDF</vt:lpstr>
      <vt:lpstr>ćwiczenia </vt:lpstr>
      <vt:lpstr>ćwiczenia </vt:lpstr>
      <vt:lpstr>ćwiczenia </vt:lpstr>
      <vt:lpstr>Prezentacja programu PowerPoint</vt:lpstr>
      <vt:lpstr>ćwiczenia </vt:lpstr>
      <vt:lpstr>ćwiczenia </vt:lpstr>
      <vt:lpstr>ćwiczenia </vt:lpstr>
      <vt:lpstr>Temat zajęć: </vt:lpstr>
      <vt:lpstr>Jan Paweł II mistrzem dialogu</vt:lpstr>
      <vt:lpstr>Tolerancja</vt:lpstr>
      <vt:lpstr>Stereotypowe myślenie    </vt:lpstr>
      <vt:lpstr>Zagadnienia do dyskusji:   </vt:lpstr>
      <vt:lpstr>Stereotypy dotyczące kobiet i mężczyzn. </vt:lpstr>
      <vt:lpstr>Zagadnienia do dyskusji: </vt:lpstr>
      <vt:lpstr>Etykiety-Zgadnij kim jestem?  </vt:lpstr>
      <vt:lpstr>Przykładowe etykiety: </vt:lpstr>
      <vt:lpstr>Szacunek dla odmienności </vt:lpstr>
      <vt:lpstr>Konkurs IPN </vt:lpstr>
      <vt:lpstr>Temat lekcji: _ _    _ _ _ _    _    _ _ _ _ _      _ _ _ _ _     _ _? </vt:lpstr>
      <vt:lpstr>Temat: CO WIEM O JANIE PAWLE II?</vt:lpstr>
      <vt:lpstr>Prezentacja programu PowerPoint</vt:lpstr>
      <vt:lpstr>Pomieszany tekst </vt:lpstr>
      <vt:lpstr>PDF</vt:lpstr>
      <vt:lpstr>UWAGA ZABAWA! :) </vt:lpstr>
      <vt:lpstr>Pytania do teleturnieju Jeden z Dziesięciu na podstawie tekstu Życie Jana Pawła II i utworu muzycznego Magda Anioł, Lolek  </vt:lpstr>
      <vt:lpstr>Złote myśli Jana Pawła II - praca z tekstem </vt:lpstr>
      <vt:lpstr>ćwiczenia</vt:lpstr>
      <vt:lpstr>Prezentacja programu PowerPoint</vt:lpstr>
      <vt:lpstr>Prezentacja programu PowerPoint</vt:lpstr>
      <vt:lpstr>Przesłania Jana Pawła II </vt:lpstr>
      <vt:lpstr>Dziękujemy za uwagę!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impusm</dc:title>
  <dc:creator>Tomasz Bastkowski</dc:creator>
  <cp:lastModifiedBy>Marianna Brzozowska</cp:lastModifiedBy>
  <cp:revision>151</cp:revision>
  <dcterms:modified xsi:type="dcterms:W3CDTF">2020-10-01T18:57:03Z</dcterms:modified>
</cp:coreProperties>
</file>