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41"/>
  </p:notesMasterIdLst>
  <p:handoutMasterIdLst>
    <p:handoutMasterId r:id="rId42"/>
  </p:handoutMasterIdLst>
  <p:sldIdLst>
    <p:sldId id="306" r:id="rId2"/>
    <p:sldId id="257" r:id="rId3"/>
    <p:sldId id="259" r:id="rId4"/>
    <p:sldId id="281" r:id="rId5"/>
    <p:sldId id="331" r:id="rId6"/>
    <p:sldId id="275" r:id="rId7"/>
    <p:sldId id="333" r:id="rId8"/>
    <p:sldId id="334" r:id="rId9"/>
    <p:sldId id="335" r:id="rId10"/>
    <p:sldId id="336" r:id="rId11"/>
    <p:sldId id="279" r:id="rId12"/>
    <p:sldId id="266" r:id="rId13"/>
    <p:sldId id="260" r:id="rId14"/>
    <p:sldId id="271" r:id="rId15"/>
    <p:sldId id="308" r:id="rId16"/>
    <p:sldId id="332" r:id="rId17"/>
    <p:sldId id="307" r:id="rId18"/>
    <p:sldId id="309" r:id="rId19"/>
    <p:sldId id="310" r:id="rId20"/>
    <p:sldId id="311" r:id="rId21"/>
    <p:sldId id="326" r:id="rId22"/>
    <p:sldId id="313" r:id="rId23"/>
    <p:sldId id="314" r:id="rId24"/>
    <p:sldId id="316" r:id="rId25"/>
    <p:sldId id="312" r:id="rId26"/>
    <p:sldId id="337" r:id="rId27"/>
    <p:sldId id="317" r:id="rId28"/>
    <p:sldId id="318" r:id="rId29"/>
    <p:sldId id="319" r:id="rId30"/>
    <p:sldId id="320" r:id="rId31"/>
    <p:sldId id="321" r:id="rId32"/>
    <p:sldId id="327" r:id="rId33"/>
    <p:sldId id="322" r:id="rId34"/>
    <p:sldId id="323" r:id="rId35"/>
    <p:sldId id="324" r:id="rId36"/>
    <p:sldId id="328" r:id="rId37"/>
    <p:sldId id="338" r:id="rId38"/>
    <p:sldId id="325" r:id="rId39"/>
    <p:sldId id="330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9DC3A4-2E02-409D-B4DC-76EB76D61B20}">
  <a:tblStyle styleId="{559DC3A4-2E02-409D-B4DC-76EB76D61B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8"/>
    <p:restoredTop sz="94609"/>
  </p:normalViewPr>
  <p:slideViewPr>
    <p:cSldViewPr snapToGrid="0" snapToObjects="1">
      <p:cViewPr>
        <p:scale>
          <a:sx n="100" d="100"/>
          <a:sy n="100" d="100"/>
        </p:scale>
        <p:origin x="896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FED5A-FE2C-D04A-BD8E-F1E41E6601E3}" type="datetimeFigureOut">
              <a:rPr lang="pl-PL" smtClean="0"/>
              <a:t>09.09.2020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34AB-1672-E64A-BDEB-87DDE7AF96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67974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80360d04b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80360d04b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80360d04b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80360d04b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37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780360d04b_0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780360d04b_0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670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780360d04b_0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780360d04b_0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87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80360d04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80360d04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780360d04b_0_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780360d04b_0_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780360d04b_0_1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780360d04b_0_1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77fad2794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77fad2794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80360d04b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780360d04b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4e0427b6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4e0427b6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780360d04b_0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780360d04b_0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80360d04b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80360d04b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91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2575" y="0"/>
            <a:ext cx="4634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00350" y="1135638"/>
            <a:ext cx="3859200" cy="17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None/>
              <a:defRPr sz="45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00300" y="3307963"/>
            <a:ext cx="3859200" cy="6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eft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0" y="0"/>
            <a:ext cx="6394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938275" y="1109900"/>
            <a:ext cx="3395700" cy="5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950675" y="1840000"/>
            <a:ext cx="3395700" cy="21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3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1"/>
          </p:nvPr>
        </p:nvSpPr>
        <p:spPr>
          <a:xfrm>
            <a:off x="5779163" y="3744925"/>
            <a:ext cx="20844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2"/>
          </p:nvPr>
        </p:nvSpPr>
        <p:spPr>
          <a:xfrm>
            <a:off x="5779175" y="3417050"/>
            <a:ext cx="235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3"/>
          </p:nvPr>
        </p:nvSpPr>
        <p:spPr>
          <a:xfrm>
            <a:off x="1280425" y="3744925"/>
            <a:ext cx="20844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4"/>
          </p:nvPr>
        </p:nvSpPr>
        <p:spPr>
          <a:xfrm>
            <a:off x="1007125" y="3417050"/>
            <a:ext cx="23577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BLANK_1_2_1">
    <p:bg>
      <p:bgPr>
        <a:solidFill>
          <a:schemeClr val="dk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981025" y="2272800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2"/>
          </p:nvPr>
        </p:nvSpPr>
        <p:spPr>
          <a:xfrm>
            <a:off x="981025" y="1944925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3"/>
          </p:nvPr>
        </p:nvSpPr>
        <p:spPr>
          <a:xfrm>
            <a:off x="981025" y="4022099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4"/>
          </p:nvPr>
        </p:nvSpPr>
        <p:spPr>
          <a:xfrm>
            <a:off x="981025" y="3694211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5"/>
          </p:nvPr>
        </p:nvSpPr>
        <p:spPr>
          <a:xfrm>
            <a:off x="3651375" y="2272800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6"/>
          </p:nvPr>
        </p:nvSpPr>
        <p:spPr>
          <a:xfrm>
            <a:off x="3651375" y="1944925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7"/>
          </p:nvPr>
        </p:nvSpPr>
        <p:spPr>
          <a:xfrm>
            <a:off x="3651375" y="4022099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8"/>
          </p:nvPr>
        </p:nvSpPr>
        <p:spPr>
          <a:xfrm>
            <a:off x="3651375" y="3694211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9"/>
          </p:nvPr>
        </p:nvSpPr>
        <p:spPr>
          <a:xfrm>
            <a:off x="6321725" y="2272800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3"/>
          </p:nvPr>
        </p:nvSpPr>
        <p:spPr>
          <a:xfrm>
            <a:off x="6321725" y="1944925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4"/>
          </p:nvPr>
        </p:nvSpPr>
        <p:spPr>
          <a:xfrm>
            <a:off x="6321725" y="4022099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15"/>
          </p:nvPr>
        </p:nvSpPr>
        <p:spPr>
          <a:xfrm>
            <a:off x="6321725" y="3694211"/>
            <a:ext cx="18414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CUSTOM_3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ctrTitle"/>
          </p:nvPr>
        </p:nvSpPr>
        <p:spPr>
          <a:xfrm>
            <a:off x="2642425" y="1190924"/>
            <a:ext cx="3859200" cy="72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2642375" y="2179874"/>
            <a:ext cx="3859200" cy="401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12575" y="1235088"/>
            <a:ext cx="7719000" cy="3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8431575" y="567100"/>
            <a:ext cx="7125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2749275" y="0"/>
            <a:ext cx="6394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803825" y="1109900"/>
            <a:ext cx="3395700" cy="5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803825" y="1840000"/>
            <a:ext cx="3395700" cy="21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2575" y="1233175"/>
            <a:ext cx="3837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2575" y="2803075"/>
            <a:ext cx="383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572000" y="724075"/>
            <a:ext cx="3859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2064550" y="536925"/>
            <a:ext cx="5014800" cy="406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2467000" y="1505400"/>
            <a:ext cx="4209900" cy="17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2467050" y="3255600"/>
            <a:ext cx="4209900" cy="382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712500" y="1642988"/>
            <a:ext cx="77190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0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0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0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0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0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0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0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0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0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712575" y="3099413"/>
            <a:ext cx="7719000" cy="401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□"/>
              <a:defRPr>
                <a:solidFill>
                  <a:srgbClr val="FFFFFF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□"/>
              <a:defRPr>
                <a:solidFill>
                  <a:srgbClr val="FFFFFF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3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575" y="1235088"/>
            <a:ext cx="7719000" cy="3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□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4" r:id="rId11"/>
    <p:sldLayoutId id="2147483667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orient="horz" pos="34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2897">
          <p15:clr>
            <a:srgbClr val="EA4335"/>
          </p15:clr>
        </p15:guide>
        <p15:guide id="9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youtube.com/watch?v=PVXJgNRqmxc&amp;feature=youtu.be&amp;fbclid=IwAR0OpCfJ9pr5KHNf5CoN3T29VIb9c4tQNhCxO4gL9xPnhcdim72-XH6eSX4" TargetMode="External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ee3c76f2dbd970d0fe8f98d/video-presentation-lata-80-te-w-polsce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padlet.com/joannaprusak/icn1tes4jyyzrlc3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.pn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youtube.com/watch?v=ECJaDr1Zda0&amp;feature=youtu.be&amp;fbclid=IwAR2tqUU6gWjFKlYpQqWdC9Fy0zNHJHkw3z5GuVIBMlN7CAUArsGz2pVaT7g" TargetMode="External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Relationship Id="rId3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youtube.com/watch?v=PqyVJb-wNd0" TargetMode="External"/><Relationship Id="rId3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view.genial.ly/5ee92a3b4826770d847e1f34/game-geniusz-historyczny" TargetMode="External"/><Relationship Id="rId3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youtube.com/watch?v=_sBuJvd6KFk" TargetMode="External"/><Relationship Id="rId3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tiff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9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6.jpg"/><Relationship Id="rId6" Type="http://schemas.openxmlformats.org/officeDocument/2006/relationships/image" Target="../media/image17.jpg"/><Relationship Id="rId7" Type="http://schemas.openxmlformats.org/officeDocument/2006/relationships/image" Target="../media/image3.png"/><Relationship Id="rId8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3.png"/><Relationship Id="rId8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3.pn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3463">
            <a:off x="4512245" y="-486171"/>
            <a:ext cx="6140740" cy="63049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20" y="979923"/>
            <a:ext cx="4209180" cy="3372741"/>
          </a:xfrm>
          <a:prstGeom prst="rect">
            <a:avLst/>
          </a:prstGeom>
        </p:spPr>
      </p:pic>
      <p:sp>
        <p:nvSpPr>
          <p:cNvPr id="7" name="Google Shape;155;p29"/>
          <p:cNvSpPr txBox="1">
            <a:spLocks/>
          </p:cNvSpPr>
          <p:nvPr/>
        </p:nvSpPr>
        <p:spPr>
          <a:xfrm>
            <a:off x="1100300" y="1320381"/>
            <a:ext cx="3859200" cy="1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Poppins"/>
              <a:buNone/>
              <a:defRPr sz="45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Poppins"/>
              <a:buNone/>
              <a:defRPr sz="45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Poppins"/>
              <a:buNone/>
              <a:defRPr sz="45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Poppins"/>
              <a:buNone/>
              <a:defRPr sz="45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Poppins"/>
              <a:buNone/>
              <a:defRPr sz="45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Poppins"/>
              <a:buNone/>
              <a:defRPr sz="45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Poppins"/>
              <a:buNone/>
              <a:defRPr sz="45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Poppins"/>
              <a:buNone/>
              <a:defRPr sz="45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500"/>
              <a:buFont typeface="Poppins"/>
              <a:buNone/>
              <a:defRPr sz="45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IE" dirty="0" err="1" smtClean="0"/>
              <a:t>Jak</a:t>
            </a:r>
            <a:r>
              <a:rPr lang="en-IE" dirty="0" smtClean="0"/>
              <a:t> </a:t>
            </a:r>
            <a:r>
              <a:rPr lang="en-IE" dirty="0" err="1" smtClean="0"/>
              <a:t>postawi</a:t>
            </a:r>
            <a:r>
              <a:rPr lang="hr-HR" dirty="0" err="1" smtClean="0"/>
              <a:t>ć</a:t>
            </a:r>
            <a:r>
              <a:rPr lang="en-IE" dirty="0" smtClean="0"/>
              <a:t> </a:t>
            </a:r>
            <a:r>
              <a:rPr lang="en-IE" dirty="0" err="1" smtClean="0"/>
              <a:t>szko</a:t>
            </a:r>
            <a:r>
              <a:rPr lang="pl-PL" dirty="0" err="1" smtClean="0"/>
              <a:t>łę</a:t>
            </a:r>
            <a:r>
              <a:rPr lang="en-IE" dirty="0" smtClean="0"/>
              <a:t> online?</a:t>
            </a:r>
            <a:endParaRPr lang="en" dirty="0"/>
          </a:p>
        </p:txBody>
      </p:sp>
      <p:sp>
        <p:nvSpPr>
          <p:cNvPr id="8" name="Google Shape;154;p29"/>
          <p:cNvSpPr/>
          <p:nvPr/>
        </p:nvSpPr>
        <p:spPr>
          <a:xfrm>
            <a:off x="0" y="587737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ubtitle 5"/>
          <p:cNvSpPr txBox="1">
            <a:spLocks/>
          </p:cNvSpPr>
          <p:nvPr/>
        </p:nvSpPr>
        <p:spPr>
          <a:xfrm>
            <a:off x="1103771" y="3657350"/>
            <a:ext cx="38592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pl-PL" dirty="0" smtClean="0"/>
              <a:t>Tomasz </a:t>
            </a:r>
            <a:r>
              <a:rPr lang="pl-PL" dirty="0" err="1" smtClean="0"/>
              <a:t>Bastkowski</a:t>
            </a:r>
            <a:endParaRPr lang="pl-P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0" y="629237"/>
            <a:ext cx="2552700" cy="28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5" y="2120498"/>
            <a:ext cx="7840932" cy="88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2"/>
          <p:cNvSpPr txBox="1">
            <a:spLocks noGrp="1"/>
          </p:cNvSpPr>
          <p:nvPr>
            <p:ph type="ctrTitle"/>
          </p:nvPr>
        </p:nvSpPr>
        <p:spPr>
          <a:xfrm>
            <a:off x="2642425" y="1190924"/>
            <a:ext cx="3859200" cy="7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Covid</a:t>
            </a:r>
            <a:r>
              <a:rPr lang="en-IE" dirty="0" smtClean="0"/>
              <a:t> 19</a:t>
            </a:r>
            <a:endParaRPr dirty="0"/>
          </a:p>
        </p:txBody>
      </p:sp>
      <p:sp>
        <p:nvSpPr>
          <p:cNvPr id="692" name="Google Shape;692;p52"/>
          <p:cNvSpPr txBox="1">
            <a:spLocks noGrp="1"/>
          </p:cNvSpPr>
          <p:nvPr>
            <p:ph type="subTitle" idx="1"/>
          </p:nvPr>
        </p:nvSpPr>
        <p:spPr>
          <a:xfrm>
            <a:off x="2642375" y="2179873"/>
            <a:ext cx="3859200" cy="649823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IE" dirty="0" err="1" smtClean="0"/>
              <a:t>Obna</a:t>
            </a:r>
            <a:r>
              <a:rPr lang="en-IE" dirty="0" err="1"/>
              <a:t>ż</a:t>
            </a:r>
            <a:r>
              <a:rPr lang="en-IE" dirty="0" err="1" smtClean="0"/>
              <a:t>enie</a:t>
            </a:r>
            <a:r>
              <a:rPr lang="en-IE" dirty="0" smtClean="0"/>
              <a:t> </a:t>
            </a:r>
            <a:r>
              <a:rPr lang="en-IE" dirty="0" err="1" smtClean="0"/>
              <a:t>słabo</a:t>
            </a:r>
            <a:r>
              <a:rPr lang="en-IE" dirty="0" err="1"/>
              <a:t>ś</a:t>
            </a:r>
            <a:r>
              <a:rPr lang="en-IE" dirty="0" err="1" smtClean="0"/>
              <a:t>ci</a:t>
            </a:r>
            <a:r>
              <a:rPr lang="en-IE" dirty="0" smtClean="0"/>
              <a:t> </a:t>
            </a:r>
            <a:r>
              <a:rPr lang="en-IE" dirty="0" err="1" smtClean="0"/>
              <a:t>szko</a:t>
            </a:r>
            <a:r>
              <a:rPr lang="en-IE" dirty="0" err="1"/>
              <a:t>ł</a:t>
            </a:r>
            <a:r>
              <a:rPr lang="en-IE" dirty="0" err="1" smtClean="0"/>
              <a:t>y</a:t>
            </a:r>
            <a:r>
              <a:rPr lang="en-IE" dirty="0" smtClean="0"/>
              <a:t> </a:t>
            </a:r>
            <a:r>
              <a:rPr lang="en-IE" dirty="0" err="1" smtClean="0"/>
              <a:t>stacjonarnej</a:t>
            </a:r>
            <a:r>
              <a:rPr lang="en-IE" dirty="0" smtClean="0"/>
              <a:t> w </a:t>
            </a:r>
            <a:r>
              <a:rPr lang="en-IE" dirty="0" err="1" smtClean="0"/>
              <a:t>dobie</a:t>
            </a:r>
            <a:r>
              <a:rPr lang="en-IE" dirty="0" smtClean="0"/>
              <a:t> </a:t>
            </a:r>
            <a:r>
              <a:rPr lang="en-IE" dirty="0" err="1" smtClean="0"/>
              <a:t>pandemii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"/>
          <p:cNvSpPr txBox="1">
            <a:spLocks noGrp="1"/>
          </p:cNvSpPr>
          <p:nvPr>
            <p:ph type="title"/>
          </p:nvPr>
        </p:nvSpPr>
        <p:spPr>
          <a:xfrm>
            <a:off x="621978" y="618382"/>
            <a:ext cx="8126605" cy="8711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IE" dirty="0" err="1" smtClean="0"/>
              <a:t>Covid</a:t>
            </a:r>
            <a:r>
              <a:rPr lang="en-IE" dirty="0" smtClean="0"/>
              <a:t> a </a:t>
            </a:r>
            <a:r>
              <a:rPr lang="en-IE" dirty="0" err="1" smtClean="0"/>
              <a:t>obostrzenia</a:t>
            </a:r>
            <a:r>
              <a:rPr lang="en-IE" dirty="0" smtClean="0"/>
              <a:t> </a:t>
            </a:r>
            <a:r>
              <a:rPr lang="en-IE" dirty="0" smtClean="0"/>
              <a:t>w </a:t>
            </a:r>
            <a:r>
              <a:rPr lang="en-IE" dirty="0" err="1" smtClean="0"/>
              <a:t>szko</a:t>
            </a:r>
            <a:r>
              <a:rPr lang="en-IE" b="0" dirty="0" err="1"/>
              <a:t>ł</a:t>
            </a:r>
            <a:r>
              <a:rPr lang="en-IE" dirty="0" err="1" smtClean="0"/>
              <a:t>ach</a:t>
            </a:r>
            <a:r>
              <a:rPr lang="en-IE" dirty="0" smtClean="0"/>
              <a:t> </a:t>
            </a:r>
            <a:r>
              <a:rPr lang="en-IE" dirty="0" err="1" smtClean="0"/>
              <a:t>stacjonarnych</a:t>
            </a:r>
            <a:r>
              <a:rPr lang="en-IE" dirty="0" smtClean="0"/>
              <a:t>,</a:t>
            </a:r>
            <a:br>
              <a:rPr lang="en-IE" dirty="0" smtClean="0"/>
            </a:b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podstawie</a:t>
            </a:r>
            <a:r>
              <a:rPr lang="en-IE" dirty="0" smtClean="0"/>
              <a:t> </a:t>
            </a:r>
            <a:r>
              <a:rPr lang="en-IE" dirty="0" err="1" smtClean="0"/>
              <a:t>Irlandii</a:t>
            </a:r>
            <a:r>
              <a:rPr lang="en-IE" dirty="0" smtClean="0"/>
              <a:t>.</a:t>
            </a:r>
            <a:endParaRPr dirty="0"/>
          </a:p>
        </p:txBody>
      </p:sp>
      <p:sp>
        <p:nvSpPr>
          <p:cNvPr id="369" name="Google Shape;369;p39"/>
          <p:cNvSpPr txBox="1">
            <a:spLocks noGrp="1"/>
          </p:cNvSpPr>
          <p:nvPr>
            <p:ph type="subTitle" idx="1"/>
          </p:nvPr>
        </p:nvSpPr>
        <p:spPr>
          <a:xfrm>
            <a:off x="981025" y="2386004"/>
            <a:ext cx="1841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IE" dirty="0" err="1" smtClean="0">
                <a:latin typeface="+mj-lt"/>
              </a:rPr>
              <a:t>U</a:t>
            </a:r>
            <a:r>
              <a:rPr lang="en-IE" dirty="0" err="1">
                <a:latin typeface="+mj-lt"/>
              </a:rPr>
              <a:t>ż</a:t>
            </a:r>
            <a:r>
              <a:rPr lang="en-IE" dirty="0" err="1" smtClean="0">
                <a:latin typeface="+mj-lt"/>
              </a:rPr>
              <a:t>ywanie</a:t>
            </a:r>
            <a:r>
              <a:rPr lang="en-IE" dirty="0" smtClean="0">
                <a:latin typeface="+mj-lt"/>
              </a:rPr>
              <a:t> </a:t>
            </a:r>
            <a:r>
              <a:rPr lang="en-IE" dirty="0" err="1" smtClean="0">
                <a:latin typeface="+mj-lt"/>
              </a:rPr>
              <a:t>płyn</a:t>
            </a:r>
            <a:r>
              <a:rPr lang="pl-PL" dirty="0" smtClean="0">
                <a:latin typeface="+mj-lt"/>
              </a:rPr>
              <a:t>ó</a:t>
            </a:r>
            <a:r>
              <a:rPr lang="en-IE" dirty="0" smtClean="0">
                <a:latin typeface="+mj-lt"/>
              </a:rPr>
              <a:t>w </a:t>
            </a:r>
            <a:r>
              <a:rPr lang="en-IE" dirty="0" err="1" smtClean="0">
                <a:latin typeface="+mj-lt"/>
              </a:rPr>
              <a:t>odkażaj</a:t>
            </a:r>
            <a:r>
              <a:rPr lang="en-IE" dirty="0" err="1">
                <a:latin typeface="+mj-lt"/>
              </a:rPr>
              <a:t>ą</a:t>
            </a:r>
            <a:r>
              <a:rPr lang="en-IE" dirty="0" err="1" smtClean="0">
                <a:latin typeface="+mj-lt"/>
              </a:rPr>
              <a:t>cych</a:t>
            </a:r>
            <a:r>
              <a:rPr lang="en-IE" dirty="0" smtClean="0">
                <a:latin typeface="+mj-lt"/>
              </a:rPr>
              <a:t> </a:t>
            </a:r>
            <a:r>
              <a:rPr lang="en-IE" dirty="0" err="1" smtClean="0">
                <a:latin typeface="+mj-lt"/>
              </a:rPr>
              <a:t>przed</a:t>
            </a:r>
            <a:r>
              <a:rPr lang="en-IE" dirty="0" smtClean="0">
                <a:latin typeface="+mj-lt"/>
              </a:rPr>
              <a:t> </a:t>
            </a:r>
            <a:r>
              <a:rPr lang="en-IE" dirty="0" err="1" smtClean="0">
                <a:latin typeface="+mj-lt"/>
              </a:rPr>
              <a:t>wej</a:t>
            </a:r>
            <a:r>
              <a:rPr lang="en-IE" dirty="0" err="1">
                <a:latin typeface="+mj-lt"/>
              </a:rPr>
              <a:t>ś</a:t>
            </a:r>
            <a:r>
              <a:rPr lang="en-IE" dirty="0" err="1" smtClean="0">
                <a:latin typeface="+mj-lt"/>
              </a:rPr>
              <a:t>ciem</a:t>
            </a:r>
            <a:r>
              <a:rPr lang="en-IE" dirty="0" smtClean="0">
                <a:latin typeface="+mj-lt"/>
              </a:rPr>
              <a:t> do </a:t>
            </a:r>
            <a:r>
              <a:rPr lang="en-IE" dirty="0" err="1" smtClean="0">
                <a:latin typeface="+mj-lt"/>
              </a:rPr>
              <a:t>szko</a:t>
            </a:r>
            <a:r>
              <a:rPr lang="en-IE" dirty="0" err="1">
                <a:latin typeface="+mj-lt"/>
              </a:rPr>
              <a:t>ł</a:t>
            </a:r>
            <a:r>
              <a:rPr lang="en-IE" dirty="0" err="1" smtClean="0">
                <a:latin typeface="+mj-lt"/>
              </a:rPr>
              <a:t>y</a:t>
            </a:r>
            <a:endParaRPr dirty="0">
              <a:latin typeface="+mj-lt"/>
            </a:endParaRPr>
          </a:p>
        </p:txBody>
      </p:sp>
      <p:sp>
        <p:nvSpPr>
          <p:cNvPr id="370" name="Google Shape;370;p39"/>
          <p:cNvSpPr txBox="1">
            <a:spLocks noGrp="1"/>
          </p:cNvSpPr>
          <p:nvPr>
            <p:ph type="subTitle" idx="2"/>
          </p:nvPr>
        </p:nvSpPr>
        <p:spPr>
          <a:xfrm>
            <a:off x="1076570" y="2058129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IE" dirty="0" err="1" smtClean="0"/>
              <a:t>Mycie</a:t>
            </a:r>
            <a:r>
              <a:rPr lang="en-IE" dirty="0" smtClean="0"/>
              <a:t> </a:t>
            </a:r>
            <a:r>
              <a:rPr lang="en-IE" dirty="0" err="1" smtClean="0"/>
              <a:t>r</a:t>
            </a:r>
            <a:r>
              <a:rPr lang="en-IE" b="0" dirty="0" err="1"/>
              <a:t>ą</a:t>
            </a:r>
            <a:r>
              <a:rPr lang="en-IE" dirty="0" err="1" smtClean="0"/>
              <a:t>k</a:t>
            </a:r>
            <a:endParaRPr dirty="0"/>
          </a:p>
        </p:txBody>
      </p:sp>
      <p:sp>
        <p:nvSpPr>
          <p:cNvPr id="371" name="Google Shape;371;p39"/>
          <p:cNvSpPr txBox="1">
            <a:spLocks noGrp="1"/>
          </p:cNvSpPr>
          <p:nvPr>
            <p:ph type="subTitle" idx="3"/>
          </p:nvPr>
        </p:nvSpPr>
        <p:spPr>
          <a:xfrm>
            <a:off x="951039" y="3945374"/>
            <a:ext cx="2442617" cy="1530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pl-PL" dirty="0" smtClean="0">
                <a:latin typeface="+mj-lt"/>
              </a:rPr>
              <a:t>W </a:t>
            </a:r>
            <a:r>
              <a:rPr lang="pl-PL" dirty="0">
                <a:latin typeface="+mj-lt"/>
              </a:rPr>
              <a:t>szkole musi </a:t>
            </a:r>
            <a:r>
              <a:rPr lang="pl-PL" dirty="0" smtClean="0">
                <a:latin typeface="+mj-lt"/>
              </a:rPr>
              <a:t>być</a:t>
            </a:r>
          </a:p>
          <a:p>
            <a:pPr algn="l"/>
            <a:r>
              <a:rPr lang="pl-PL" dirty="0" smtClean="0">
                <a:latin typeface="+mj-lt"/>
              </a:rPr>
              <a:t>pomieszczenie do</a:t>
            </a:r>
          </a:p>
          <a:p>
            <a:pPr algn="l"/>
            <a:r>
              <a:rPr lang="pl-PL" dirty="0" smtClean="0">
                <a:latin typeface="+mj-lt"/>
              </a:rPr>
              <a:t>izolowania uczniów</a:t>
            </a:r>
          </a:p>
          <a:p>
            <a:pPr algn="l"/>
            <a:r>
              <a:rPr lang="pl-PL" dirty="0" smtClean="0">
                <a:latin typeface="+mj-lt"/>
              </a:rPr>
              <a:t>z </a:t>
            </a:r>
            <a:r>
              <a:rPr lang="pl-PL" dirty="0">
                <a:latin typeface="+mj-lt"/>
              </a:rPr>
              <a:t>symptomami.</a:t>
            </a:r>
            <a:endParaRPr lang="en-US" dirty="0">
              <a:latin typeface="+mj-lt"/>
            </a:endParaRPr>
          </a:p>
        </p:txBody>
      </p:sp>
      <p:sp>
        <p:nvSpPr>
          <p:cNvPr id="372" name="Google Shape;372;p39"/>
          <p:cNvSpPr txBox="1">
            <a:spLocks noGrp="1"/>
          </p:cNvSpPr>
          <p:nvPr>
            <p:ph type="subTitle" idx="4"/>
          </p:nvPr>
        </p:nvSpPr>
        <p:spPr>
          <a:xfrm>
            <a:off x="1076570" y="3673087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Izolatki</a:t>
            </a:r>
            <a:endParaRPr dirty="0"/>
          </a:p>
        </p:txBody>
      </p:sp>
      <p:sp>
        <p:nvSpPr>
          <p:cNvPr id="374" name="Google Shape;374;p39"/>
          <p:cNvSpPr txBox="1">
            <a:spLocks noGrp="1"/>
          </p:cNvSpPr>
          <p:nvPr>
            <p:ph type="subTitle" idx="6"/>
          </p:nvPr>
        </p:nvSpPr>
        <p:spPr>
          <a:xfrm>
            <a:off x="3749175" y="2058129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Maski</a:t>
            </a:r>
            <a:endParaRPr dirty="0"/>
          </a:p>
        </p:txBody>
      </p:sp>
      <p:sp>
        <p:nvSpPr>
          <p:cNvPr id="375" name="Google Shape;375;p39"/>
          <p:cNvSpPr txBox="1">
            <a:spLocks noGrp="1"/>
          </p:cNvSpPr>
          <p:nvPr>
            <p:ph type="subTitle" idx="7"/>
          </p:nvPr>
        </p:nvSpPr>
        <p:spPr>
          <a:xfrm>
            <a:off x="3336637" y="3955781"/>
            <a:ext cx="2371850" cy="16072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l-PL" sz="1200" dirty="0">
                <a:latin typeface="+mj-lt"/>
              </a:rPr>
              <a:t>Uczniowie </a:t>
            </a:r>
            <a:r>
              <a:rPr lang="pl-PL" sz="1200" dirty="0" smtClean="0">
                <a:latin typeface="+mj-lt"/>
              </a:rPr>
              <a:t>muszą być</a:t>
            </a:r>
          </a:p>
          <a:p>
            <a:r>
              <a:rPr lang="pl-PL" sz="1200" dirty="0" smtClean="0">
                <a:latin typeface="+mj-lt"/>
              </a:rPr>
              <a:t>wyposażeni</a:t>
            </a:r>
          </a:p>
          <a:p>
            <a:r>
              <a:rPr lang="pl-PL" sz="1200" dirty="0" smtClean="0">
                <a:latin typeface="+mj-lt"/>
              </a:rPr>
              <a:t>m.in</a:t>
            </a:r>
            <a:r>
              <a:rPr lang="pl-PL" sz="1200" dirty="0">
                <a:latin typeface="+mj-lt"/>
              </a:rPr>
              <a:t>. w maski, </a:t>
            </a:r>
            <a:r>
              <a:rPr lang="pl-PL" sz="1200" dirty="0" smtClean="0">
                <a:latin typeface="+mj-lt"/>
              </a:rPr>
              <a:t>żel</a:t>
            </a:r>
          </a:p>
          <a:p>
            <a:r>
              <a:rPr lang="pl-PL" sz="1200" dirty="0" smtClean="0">
                <a:latin typeface="+mj-lt"/>
              </a:rPr>
              <a:t>do </a:t>
            </a:r>
            <a:r>
              <a:rPr lang="pl-PL" sz="1200" dirty="0">
                <a:latin typeface="+mj-lt"/>
              </a:rPr>
              <a:t>rąk, </a:t>
            </a:r>
            <a:r>
              <a:rPr lang="pl-PL" sz="1200" dirty="0" smtClean="0">
                <a:latin typeface="+mj-lt"/>
              </a:rPr>
              <a:t>ręcznik,</a:t>
            </a:r>
          </a:p>
          <a:p>
            <a:r>
              <a:rPr lang="pl-PL" sz="1200" dirty="0" smtClean="0">
                <a:latin typeface="+mj-lt"/>
              </a:rPr>
              <a:t>chusteczki</a:t>
            </a:r>
            <a:r>
              <a:rPr lang="pl-PL" sz="1200" dirty="0">
                <a:latin typeface="+mj-lt"/>
              </a:rPr>
              <a:t>)</a:t>
            </a:r>
            <a:endParaRPr lang="en-US" sz="1200" dirty="0">
              <a:latin typeface="+mj-lt"/>
            </a:endParaRPr>
          </a:p>
        </p:txBody>
      </p:sp>
      <p:sp>
        <p:nvSpPr>
          <p:cNvPr id="376" name="Google Shape;376;p39"/>
          <p:cNvSpPr txBox="1">
            <a:spLocks noGrp="1"/>
          </p:cNvSpPr>
          <p:nvPr>
            <p:ph type="subTitle" idx="8"/>
          </p:nvPr>
        </p:nvSpPr>
        <p:spPr>
          <a:xfrm>
            <a:off x="3749175" y="3673087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 dirty="0" err="1" smtClean="0"/>
              <a:t>Pakiety</a:t>
            </a:r>
            <a:r>
              <a:rPr lang="en-IE" sz="1400" dirty="0" smtClean="0"/>
              <a:t> </a:t>
            </a:r>
            <a:r>
              <a:rPr lang="en-IE" sz="1400" dirty="0" err="1" smtClean="0"/>
              <a:t>sanitarne</a:t>
            </a:r>
            <a:endParaRPr sz="1400" dirty="0"/>
          </a:p>
        </p:txBody>
      </p:sp>
      <p:sp>
        <p:nvSpPr>
          <p:cNvPr id="377" name="Google Shape;377;p39"/>
          <p:cNvSpPr txBox="1">
            <a:spLocks noGrp="1"/>
          </p:cNvSpPr>
          <p:nvPr>
            <p:ph type="subTitle" idx="9"/>
          </p:nvPr>
        </p:nvSpPr>
        <p:spPr>
          <a:xfrm>
            <a:off x="6023225" y="2497863"/>
            <a:ext cx="24384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pl-PL" dirty="0">
                <a:latin typeface="+mj-lt"/>
              </a:rPr>
              <a:t>Odległość minimum 1 m, zalecane 2 m.</a:t>
            </a:r>
            <a:endParaRPr lang="en-US" dirty="0">
              <a:latin typeface="+mj-lt"/>
            </a:endParaRPr>
          </a:p>
        </p:txBody>
      </p:sp>
      <p:sp>
        <p:nvSpPr>
          <p:cNvPr id="378" name="Google Shape;378;p39"/>
          <p:cNvSpPr txBox="1">
            <a:spLocks noGrp="1"/>
          </p:cNvSpPr>
          <p:nvPr>
            <p:ph type="subTitle" idx="13"/>
          </p:nvPr>
        </p:nvSpPr>
        <p:spPr>
          <a:xfrm>
            <a:off x="6419525" y="2058129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Dystans</a:t>
            </a:r>
            <a:endParaRPr dirty="0"/>
          </a:p>
        </p:txBody>
      </p:sp>
      <p:sp>
        <p:nvSpPr>
          <p:cNvPr id="379" name="Google Shape;379;p39"/>
          <p:cNvSpPr txBox="1">
            <a:spLocks noGrp="1"/>
          </p:cNvSpPr>
          <p:nvPr>
            <p:ph type="subTitle" idx="14"/>
          </p:nvPr>
        </p:nvSpPr>
        <p:spPr>
          <a:xfrm>
            <a:off x="6200027" y="4003874"/>
            <a:ext cx="2084796" cy="8833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l-PL" dirty="0">
                <a:latin typeface="+mj-lt"/>
              </a:rPr>
              <a:t>Zalecane </a:t>
            </a:r>
            <a:r>
              <a:rPr lang="pl-PL" dirty="0" smtClean="0">
                <a:latin typeface="+mj-lt"/>
              </a:rPr>
              <a:t>ściągnięcie</a:t>
            </a:r>
          </a:p>
          <a:p>
            <a:r>
              <a:rPr lang="pl-PL" dirty="0" smtClean="0">
                <a:latin typeface="+mj-lt"/>
              </a:rPr>
              <a:t>aplikacji </a:t>
            </a:r>
            <a:r>
              <a:rPr lang="pl-PL" dirty="0" err="1" smtClean="0">
                <a:latin typeface="+mj-lt"/>
              </a:rPr>
              <a:t>National</a:t>
            </a:r>
            <a:endParaRPr lang="pl-PL" dirty="0">
              <a:latin typeface="+mj-lt"/>
            </a:endParaRPr>
          </a:p>
          <a:p>
            <a:r>
              <a:rPr lang="pl-PL" dirty="0" err="1" smtClean="0">
                <a:latin typeface="+mj-lt"/>
              </a:rPr>
              <a:t>Covid</a:t>
            </a:r>
            <a:r>
              <a:rPr lang="pl-PL" dirty="0" smtClean="0">
                <a:latin typeface="+mj-lt"/>
              </a:rPr>
              <a:t> </a:t>
            </a:r>
            <a:r>
              <a:rPr lang="pl-PL" dirty="0" err="1">
                <a:latin typeface="+mj-lt"/>
              </a:rPr>
              <a:t>Tracker</a:t>
            </a:r>
            <a:endParaRPr lang="en-US" dirty="0">
              <a:latin typeface="+mj-lt"/>
            </a:endParaRPr>
          </a:p>
        </p:txBody>
      </p:sp>
      <p:sp>
        <p:nvSpPr>
          <p:cNvPr id="380" name="Google Shape;380;p39"/>
          <p:cNvSpPr txBox="1">
            <a:spLocks noGrp="1"/>
          </p:cNvSpPr>
          <p:nvPr>
            <p:ph type="subTitle" idx="15"/>
          </p:nvPr>
        </p:nvSpPr>
        <p:spPr>
          <a:xfrm>
            <a:off x="6419525" y="3688574"/>
            <a:ext cx="1645800" cy="31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Aplikacja</a:t>
            </a:r>
            <a:r>
              <a:rPr lang="en-IE" dirty="0" smtClean="0"/>
              <a:t> 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3552350" y="2397233"/>
            <a:ext cx="1940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solidFill>
                  <a:schemeClr val="bg1"/>
                </a:solidFill>
              </a:rPr>
              <a:t>Zarówno nauczyciele, jak i uczniowie (poza podstawówką) muszą mieć zasłonięte usta </a:t>
            </a:r>
            <a:endParaRPr lang="pl-PL" sz="1200" dirty="0" smtClean="0">
              <a:solidFill>
                <a:schemeClr val="bg1"/>
              </a:solidFill>
            </a:endParaRPr>
          </a:p>
          <a:p>
            <a:pPr algn="ctr"/>
            <a:r>
              <a:rPr lang="pl-PL" sz="1200" dirty="0" smtClean="0">
                <a:solidFill>
                  <a:schemeClr val="bg1"/>
                </a:solidFill>
              </a:rPr>
              <a:t>i </a:t>
            </a:r>
            <a:r>
              <a:rPr lang="pl-PL" sz="1200" dirty="0">
                <a:solidFill>
                  <a:schemeClr val="bg1"/>
                </a:solidFill>
              </a:rPr>
              <a:t>nos.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>
            <a:off x="5052600" y="1070875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5248668" y="117602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IE" dirty="0" err="1" smtClean="0"/>
              <a:t>Plusy</a:t>
            </a:r>
            <a:r>
              <a:rPr lang="en-IE" dirty="0" smtClean="0"/>
              <a:t> </a:t>
            </a:r>
            <a:r>
              <a:rPr lang="en-IE" dirty="0" err="1" smtClean="0"/>
              <a:t>i</a:t>
            </a:r>
            <a:r>
              <a:rPr lang="en-IE" dirty="0" smtClean="0"/>
              <a:t> </a:t>
            </a:r>
            <a:r>
              <a:rPr lang="en-IE" dirty="0" err="1" smtClean="0"/>
              <a:t>minusy</a:t>
            </a:r>
            <a:r>
              <a:rPr lang="en-IE" dirty="0" smtClean="0"/>
              <a:t> </a:t>
            </a:r>
            <a:r>
              <a:rPr lang="en-IE" dirty="0" err="1" smtClean="0"/>
              <a:t>szko</a:t>
            </a:r>
            <a:r>
              <a:rPr lang="pl-PL" dirty="0"/>
              <a:t>ł</a:t>
            </a:r>
            <a:r>
              <a:rPr lang="en-IE" dirty="0" smtClean="0"/>
              <a:t>y online</a:t>
            </a:r>
            <a:endParaRPr dirty="0"/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4433123" y="2412975"/>
            <a:ext cx="4550240" cy="21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 algn="l">
              <a:lnSpc>
                <a:spcPct val="150000"/>
              </a:lnSpc>
            </a:pPr>
            <a:r>
              <a:rPr lang="en-IE" dirty="0" err="1" smtClean="0"/>
              <a:t>Nie</a:t>
            </a:r>
            <a:r>
              <a:rPr lang="en-IE" dirty="0" smtClean="0"/>
              <a:t> </a:t>
            </a:r>
            <a:r>
              <a:rPr lang="en-IE" dirty="0" err="1" smtClean="0"/>
              <a:t>b</a:t>
            </a:r>
            <a:r>
              <a:rPr lang="en-IE" dirty="0" err="1"/>
              <a:t>ę</a:t>
            </a:r>
            <a:r>
              <a:rPr lang="en-IE" dirty="0" err="1" smtClean="0"/>
              <a:t>dziemy</a:t>
            </a:r>
            <a:r>
              <a:rPr lang="en-IE" dirty="0" smtClean="0"/>
              <a:t> </a:t>
            </a:r>
            <a:r>
              <a:rPr lang="en-IE" dirty="0" err="1" smtClean="0"/>
              <a:t>zaczyna</a:t>
            </a:r>
            <a:r>
              <a:rPr lang="en-IE" dirty="0" err="1"/>
              <a:t>ć</a:t>
            </a:r>
            <a:r>
              <a:rPr lang="en-IE" dirty="0" smtClean="0"/>
              <a:t> od </a:t>
            </a:r>
            <a:r>
              <a:rPr lang="en-IE" dirty="0" err="1" smtClean="0"/>
              <a:t>technicznych</a:t>
            </a:r>
            <a:r>
              <a:rPr lang="en-IE" dirty="0" smtClean="0"/>
              <a:t> </a:t>
            </a:r>
            <a:r>
              <a:rPr lang="en-IE" dirty="0" err="1" smtClean="0"/>
              <a:t>aspektów</a:t>
            </a:r>
            <a:r>
              <a:rPr lang="en-IE" dirty="0"/>
              <a:t>.</a:t>
            </a:r>
            <a:r>
              <a:rPr lang="en-IE" dirty="0" smtClean="0"/>
              <a:t> </a:t>
            </a:r>
            <a:r>
              <a:rPr lang="en-IE" dirty="0" err="1" smtClean="0"/>
              <a:t>Wszystkie</a:t>
            </a:r>
            <a:r>
              <a:rPr lang="en-IE" dirty="0" smtClean="0"/>
              <a:t> </a:t>
            </a:r>
            <a:r>
              <a:rPr lang="en-IE" dirty="0" err="1" smtClean="0"/>
              <a:t>potrzebne</a:t>
            </a:r>
            <a:r>
              <a:rPr lang="en-IE" dirty="0" smtClean="0"/>
              <a:t> </a:t>
            </a:r>
            <a:r>
              <a:rPr lang="en-IE" dirty="0" err="1" smtClean="0"/>
              <a:t>linki</a:t>
            </a:r>
            <a:r>
              <a:rPr lang="en-IE" dirty="0" smtClean="0"/>
              <a:t> </a:t>
            </a:r>
            <a:r>
              <a:rPr lang="en-IE" dirty="0" err="1" smtClean="0"/>
              <a:t>otrzymaj</a:t>
            </a:r>
            <a:r>
              <a:rPr lang="pl-PL" dirty="0">
                <a:solidFill>
                  <a:schemeClr val="bg1"/>
                </a:solidFill>
              </a:rPr>
              <a:t>ą</a:t>
            </a:r>
            <a:r>
              <a:rPr lang="en-IE" dirty="0" smtClean="0"/>
              <a:t> </a:t>
            </a:r>
            <a:r>
              <a:rPr lang="en-IE" dirty="0" err="1" smtClean="0"/>
              <a:t>Pa</a:t>
            </a:r>
            <a:r>
              <a:rPr lang="en-IE" dirty="0" err="1"/>
              <a:t>ń</a:t>
            </a:r>
            <a:r>
              <a:rPr lang="en-IE" dirty="0" err="1" smtClean="0"/>
              <a:t>stwo</a:t>
            </a:r>
            <a:r>
              <a:rPr lang="en-IE" dirty="0" smtClean="0"/>
              <a:t> </a:t>
            </a:r>
            <a:r>
              <a:rPr lang="en-IE" dirty="0" err="1" smtClean="0"/>
              <a:t>drog</a:t>
            </a:r>
            <a:r>
              <a:rPr lang="pl-PL" dirty="0" smtClean="0"/>
              <a:t>ą</a:t>
            </a:r>
            <a:r>
              <a:rPr lang="en-IE" dirty="0" smtClean="0"/>
              <a:t> </a:t>
            </a:r>
            <a:r>
              <a:rPr lang="en-IE" dirty="0" err="1" smtClean="0"/>
              <a:t>mailow</a:t>
            </a:r>
            <a:r>
              <a:rPr lang="pl-PL" dirty="0" smtClean="0"/>
              <a:t>ą</a:t>
            </a:r>
            <a:r>
              <a:rPr lang="en-IE" dirty="0" smtClean="0"/>
              <a:t>, </a:t>
            </a:r>
            <a:r>
              <a:rPr lang="en-IE" dirty="0" err="1" smtClean="0"/>
              <a:t>b</a:t>
            </a:r>
            <a:r>
              <a:rPr lang="en-IE" dirty="0" err="1"/>
              <a:t>ę</a:t>
            </a:r>
            <a:r>
              <a:rPr lang="en-IE" dirty="0" err="1" smtClean="0"/>
              <a:t>d</a:t>
            </a:r>
            <a:r>
              <a:rPr lang="pl-PL" dirty="0" smtClean="0"/>
              <a:t>ą</a:t>
            </a:r>
            <a:r>
              <a:rPr lang="en-IE" dirty="0" smtClean="0"/>
              <a:t> one r</a:t>
            </a:r>
            <a:r>
              <a:rPr lang="pl-PL" dirty="0" smtClean="0"/>
              <a:t>ó</a:t>
            </a:r>
            <a:r>
              <a:rPr lang="en-IE" dirty="0" err="1" smtClean="0"/>
              <a:t>wnież</a:t>
            </a:r>
            <a:r>
              <a:rPr lang="en-IE" dirty="0" smtClean="0"/>
              <a:t> </a:t>
            </a:r>
            <a:r>
              <a:rPr lang="en-IE" dirty="0" err="1" smtClean="0"/>
              <a:t>dost</a:t>
            </a:r>
            <a:r>
              <a:rPr lang="en-IE" dirty="0" err="1"/>
              <a:t>ę</a:t>
            </a:r>
            <a:r>
              <a:rPr lang="en-IE" dirty="0" err="1" smtClean="0"/>
              <a:t>pne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platformie</a:t>
            </a:r>
            <a:r>
              <a:rPr lang="en-IE" dirty="0" smtClean="0"/>
              <a:t>.</a:t>
            </a:r>
          </a:p>
          <a:p>
            <a:pPr marL="285750" indent="-285750" algn="l">
              <a:lnSpc>
                <a:spcPct val="150000"/>
              </a:lnSpc>
            </a:pPr>
            <a:r>
              <a:rPr lang="en-IE" dirty="0" err="1" smtClean="0"/>
              <a:t>Zmierzymy</a:t>
            </a:r>
            <a:r>
              <a:rPr lang="en-IE" dirty="0" smtClean="0"/>
              <a:t> </a:t>
            </a:r>
            <a:r>
              <a:rPr lang="en-IE" dirty="0" err="1" smtClean="0"/>
              <a:t>si</a:t>
            </a:r>
            <a:r>
              <a:rPr lang="pl-PL" dirty="0">
                <a:solidFill>
                  <a:schemeClr val="bg1"/>
                </a:solidFill>
              </a:rPr>
              <a:t>ę</a:t>
            </a:r>
            <a:r>
              <a:rPr lang="en-IE" dirty="0" smtClean="0"/>
              <a:t> z </a:t>
            </a:r>
            <a:r>
              <a:rPr lang="en-IE" dirty="0" err="1" smtClean="0"/>
              <a:t>plusami</a:t>
            </a:r>
            <a:r>
              <a:rPr lang="en-IE" dirty="0" smtClean="0"/>
              <a:t> </a:t>
            </a:r>
            <a:r>
              <a:rPr lang="en-IE" dirty="0" err="1" smtClean="0"/>
              <a:t>i</a:t>
            </a:r>
            <a:r>
              <a:rPr lang="en-IE" dirty="0" smtClean="0"/>
              <a:t> </a:t>
            </a:r>
            <a:r>
              <a:rPr lang="en-IE" dirty="0" err="1" smtClean="0"/>
              <a:t>minusami</a:t>
            </a:r>
            <a:r>
              <a:rPr lang="en-IE" dirty="0" smtClean="0"/>
              <a:t> </a:t>
            </a:r>
            <a:r>
              <a:rPr lang="en-IE" dirty="0" err="1" smtClean="0"/>
              <a:t>prowadzenia</a:t>
            </a:r>
            <a:r>
              <a:rPr lang="en-IE" dirty="0" smtClean="0"/>
              <a:t> </a:t>
            </a:r>
            <a:r>
              <a:rPr lang="en-IE" dirty="0" err="1" smtClean="0"/>
              <a:t>edukacji</a:t>
            </a:r>
            <a:r>
              <a:rPr lang="en-IE" dirty="0" smtClean="0"/>
              <a:t> </a:t>
            </a:r>
            <a:r>
              <a:rPr lang="en-IE" dirty="0" err="1" smtClean="0"/>
              <a:t>przez</a:t>
            </a:r>
            <a:r>
              <a:rPr lang="en-IE" dirty="0" smtClean="0"/>
              <a:t> Internet.</a:t>
            </a:r>
          </a:p>
          <a:p>
            <a:pPr marL="285750" indent="-285750" algn="l">
              <a:lnSpc>
                <a:spcPct val="150000"/>
              </a:lnSpc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906"/>
            <a:ext cx="4102443" cy="4169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4"/>
          <p:cNvSpPr txBox="1">
            <a:spLocks noGrp="1"/>
          </p:cNvSpPr>
          <p:nvPr>
            <p:ph type="title"/>
          </p:nvPr>
        </p:nvSpPr>
        <p:spPr>
          <a:xfrm>
            <a:off x="712575" y="1655345"/>
            <a:ext cx="77190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smtClean="0"/>
              <a:t>MINUSY</a:t>
            </a:r>
            <a:endParaRPr dirty="0"/>
          </a:p>
        </p:txBody>
      </p:sp>
      <p:sp>
        <p:nvSpPr>
          <p:cNvPr id="551" name="Google Shape;551;p44"/>
          <p:cNvSpPr txBox="1">
            <a:spLocks noGrp="1"/>
          </p:cNvSpPr>
          <p:nvPr>
            <p:ph type="body" idx="1"/>
          </p:nvPr>
        </p:nvSpPr>
        <p:spPr>
          <a:xfrm>
            <a:off x="712575" y="3099413"/>
            <a:ext cx="77190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dirty="0" err="1" smtClean="0"/>
              <a:t>Nauczania</a:t>
            </a:r>
            <a:r>
              <a:rPr lang="en-IE" sz="2400" dirty="0" smtClean="0"/>
              <a:t> </a:t>
            </a:r>
            <a:r>
              <a:rPr lang="en-IE" sz="2400" dirty="0" err="1" smtClean="0"/>
              <a:t>zdalnego</a:t>
            </a:r>
            <a:endParaRPr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52;p55"/>
          <p:cNvGrpSpPr/>
          <p:nvPr/>
        </p:nvGrpSpPr>
        <p:grpSpPr>
          <a:xfrm>
            <a:off x="1334530" y="86497"/>
            <a:ext cx="6512011" cy="4908722"/>
            <a:chOff x="4996425" y="1348125"/>
            <a:chExt cx="3005841" cy="2447273"/>
          </a:xfrm>
        </p:grpSpPr>
        <p:sp>
          <p:nvSpPr>
            <p:cNvPr id="5" name="Google Shape;753;p55"/>
            <p:cNvSpPr/>
            <p:nvPr/>
          </p:nvSpPr>
          <p:spPr>
            <a:xfrm>
              <a:off x="6178700" y="3363825"/>
              <a:ext cx="641215" cy="431573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54;p55"/>
            <p:cNvSpPr/>
            <p:nvPr/>
          </p:nvSpPr>
          <p:spPr>
            <a:xfrm>
              <a:off x="5995378" y="3760090"/>
              <a:ext cx="1008657" cy="35307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55;p55"/>
            <p:cNvSpPr/>
            <p:nvPr/>
          </p:nvSpPr>
          <p:spPr>
            <a:xfrm>
              <a:off x="4996425" y="1348125"/>
              <a:ext cx="3005841" cy="2167055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56;p55"/>
            <p:cNvSpPr/>
            <p:nvPr/>
          </p:nvSpPr>
          <p:spPr>
            <a:xfrm>
              <a:off x="5045750" y="3240475"/>
              <a:ext cx="2887200" cy="225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57;p55"/>
            <p:cNvSpPr/>
            <p:nvPr/>
          </p:nvSpPr>
          <p:spPr>
            <a:xfrm>
              <a:off x="6446450" y="3337375"/>
              <a:ext cx="106500" cy="106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204;p34"/>
          <p:cNvSpPr txBox="1">
            <a:spLocks/>
          </p:cNvSpPr>
          <p:nvPr/>
        </p:nvSpPr>
        <p:spPr>
          <a:xfrm>
            <a:off x="2166996" y="1855138"/>
            <a:ext cx="4803768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E" sz="2400" b="1" dirty="0">
                <a:solidFill>
                  <a:schemeClr val="accent5"/>
                </a:solidFill>
              </a:rPr>
              <a:t>https://</a:t>
            </a:r>
            <a:r>
              <a:rPr lang="en-IE" sz="2400" b="1" dirty="0" err="1">
                <a:solidFill>
                  <a:schemeClr val="accent5"/>
                </a:solidFill>
              </a:rPr>
              <a:t>youtu.be</a:t>
            </a:r>
            <a:r>
              <a:rPr lang="en-IE" sz="2400" b="1" dirty="0">
                <a:solidFill>
                  <a:schemeClr val="accent5"/>
                </a:solidFill>
              </a:rPr>
              <a:t>/-yqjWZG8JvY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72002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88" y="4859683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/>
          <p:nvPr/>
        </p:nvSpPr>
        <p:spPr>
          <a:xfrm>
            <a:off x="0" y="481312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505830" y="495725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Nauczyciele</a:t>
            </a:r>
            <a:endParaRPr dirty="0"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1"/>
          </p:nvPr>
        </p:nvSpPr>
        <p:spPr>
          <a:xfrm>
            <a:off x="292561" y="1326350"/>
            <a:ext cx="5153563" cy="31274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 smtClean="0"/>
              <a:t>Brak</a:t>
            </a:r>
            <a:r>
              <a:rPr lang="en-IE" dirty="0" smtClean="0"/>
              <a:t> </a:t>
            </a:r>
            <a:r>
              <a:rPr lang="en-IE" dirty="0" err="1"/>
              <a:t>interakcji</a:t>
            </a:r>
            <a:r>
              <a:rPr lang="en-IE" dirty="0"/>
              <a:t> N-U, U-U </a:t>
            </a:r>
            <a:r>
              <a:rPr lang="en-IE" dirty="0" smtClean="0"/>
              <a:t>(</a:t>
            </a:r>
            <a:r>
              <a:rPr lang="en-IE" dirty="0" err="1" smtClean="0"/>
              <a:t>lub</a:t>
            </a:r>
            <a:r>
              <a:rPr lang="en-IE" dirty="0" smtClean="0"/>
              <a:t> </a:t>
            </a:r>
            <a:r>
              <a:rPr lang="en-IE" dirty="0" err="1"/>
              <a:t>ograniczona</a:t>
            </a:r>
            <a:r>
              <a:rPr lang="en-IE" dirty="0" smtClean="0"/>
              <a:t>).</a:t>
            </a:r>
          </a:p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 smtClean="0"/>
              <a:t>Zmniejszona</a:t>
            </a:r>
            <a:r>
              <a:rPr lang="en-IE" dirty="0" smtClean="0"/>
              <a:t> </a:t>
            </a:r>
            <a:r>
              <a:rPr lang="en-IE" dirty="0" err="1"/>
              <a:t>możliwość</a:t>
            </a:r>
            <a:r>
              <a:rPr lang="en-IE" dirty="0"/>
              <a:t> </a:t>
            </a:r>
            <a:r>
              <a:rPr lang="en-IE" dirty="0" smtClean="0"/>
              <a:t>,,</a:t>
            </a:r>
            <a:r>
              <a:rPr lang="en-IE" dirty="0" err="1" smtClean="0"/>
              <a:t>luźnych</a:t>
            </a:r>
            <a:r>
              <a:rPr lang="en-IE" dirty="0" smtClean="0"/>
              <a:t> </a:t>
            </a:r>
            <a:r>
              <a:rPr lang="en-IE" dirty="0" err="1" smtClean="0"/>
              <a:t>konwersacji</a:t>
            </a:r>
            <a:r>
              <a:rPr lang="en-IE" dirty="0" smtClean="0"/>
              <a:t>”.</a:t>
            </a:r>
          </a:p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 smtClean="0"/>
              <a:t>Weryfikowanie</a:t>
            </a:r>
            <a:r>
              <a:rPr lang="en-IE" dirty="0" smtClean="0"/>
              <a:t> </a:t>
            </a:r>
            <a:r>
              <a:rPr lang="en-IE" dirty="0" err="1"/>
              <a:t>wiedzy</a:t>
            </a:r>
            <a:r>
              <a:rPr lang="en-IE" dirty="0"/>
              <a:t> </a:t>
            </a:r>
            <a:r>
              <a:rPr lang="en-IE" dirty="0" err="1"/>
              <a:t>uczniów</a:t>
            </a:r>
            <a:r>
              <a:rPr lang="en-IE" dirty="0"/>
              <a:t> (</a:t>
            </a:r>
            <a:r>
              <a:rPr lang="en-IE" dirty="0" err="1"/>
              <a:t>często</a:t>
            </a:r>
            <a:r>
              <a:rPr lang="en-IE" dirty="0"/>
              <a:t> </a:t>
            </a:r>
            <a:r>
              <a:rPr lang="en-IE" dirty="0" err="1"/>
              <a:t>rodzice</a:t>
            </a:r>
            <a:r>
              <a:rPr lang="en-IE" dirty="0"/>
              <a:t> </a:t>
            </a:r>
            <a:r>
              <a:rPr lang="en-IE" dirty="0" err="1"/>
              <a:t>robili</a:t>
            </a:r>
            <a:r>
              <a:rPr lang="en-IE" dirty="0"/>
              <a:t> </a:t>
            </a:r>
            <a:r>
              <a:rPr lang="en-IE" dirty="0" smtClean="0"/>
              <a:t>testy).</a:t>
            </a:r>
          </a:p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 smtClean="0"/>
              <a:t>Problemy</a:t>
            </a:r>
            <a:r>
              <a:rPr lang="en-IE" dirty="0" smtClean="0"/>
              <a:t> </a:t>
            </a:r>
            <a:r>
              <a:rPr lang="en-IE" dirty="0" err="1"/>
              <a:t>natury</a:t>
            </a:r>
            <a:r>
              <a:rPr lang="en-IE" dirty="0"/>
              <a:t> </a:t>
            </a:r>
            <a:r>
              <a:rPr lang="en-IE" dirty="0" err="1" smtClean="0"/>
              <a:t>technicznej</a:t>
            </a:r>
            <a:r>
              <a:rPr lang="en-IE" dirty="0"/>
              <a:t>.</a:t>
            </a:r>
            <a:r>
              <a:rPr lang="en-IE" dirty="0" smtClean="0"/>
              <a:t> </a:t>
            </a:r>
          </a:p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 smtClean="0"/>
              <a:t>Brak</a:t>
            </a:r>
            <a:r>
              <a:rPr lang="en-IE" dirty="0" smtClean="0"/>
              <a:t> </a:t>
            </a:r>
            <a:r>
              <a:rPr lang="en-IE" dirty="0" err="1"/>
              <a:t>możliwości</a:t>
            </a:r>
            <a:r>
              <a:rPr lang="en-IE" dirty="0"/>
              <a:t> </a:t>
            </a:r>
            <a:r>
              <a:rPr lang="en-IE" dirty="0" err="1"/>
              <a:t>pomocy</a:t>
            </a:r>
            <a:r>
              <a:rPr lang="en-IE" dirty="0"/>
              <a:t> </a:t>
            </a:r>
            <a:r>
              <a:rPr lang="en-IE" dirty="0" err="1"/>
              <a:t>osobom</a:t>
            </a:r>
            <a:r>
              <a:rPr lang="en-IE" dirty="0"/>
              <a:t> </a:t>
            </a:r>
            <a:r>
              <a:rPr lang="en-IE" dirty="0" err="1" smtClean="0"/>
              <a:t>słabszym</a:t>
            </a:r>
            <a:r>
              <a:rPr lang="en-IE" dirty="0"/>
              <a:t>.</a:t>
            </a:r>
            <a:endParaRPr lang="en-IE" dirty="0" smtClean="0"/>
          </a:p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smtClean="0"/>
              <a:t>I </a:t>
            </a:r>
            <a:r>
              <a:rPr lang="en-IE" dirty="0" err="1"/>
              <a:t>nikt</a:t>
            </a:r>
            <a:r>
              <a:rPr lang="en-IE" dirty="0"/>
              <a:t> </a:t>
            </a:r>
            <a:r>
              <a:rPr lang="en-IE" dirty="0" err="1"/>
              <a:t>nie</a:t>
            </a:r>
            <a:r>
              <a:rPr lang="en-IE" dirty="0"/>
              <a:t> </a:t>
            </a:r>
            <a:r>
              <a:rPr lang="en-IE" dirty="0" err="1"/>
              <a:t>może</a:t>
            </a:r>
            <a:r>
              <a:rPr lang="en-IE" dirty="0"/>
              <a:t> </a:t>
            </a:r>
            <a:r>
              <a:rPr lang="en-IE" dirty="0" err="1"/>
              <a:t>nas</a:t>
            </a:r>
            <a:r>
              <a:rPr lang="en-IE" dirty="0"/>
              <a:t> </a:t>
            </a:r>
            <a:r>
              <a:rPr lang="en-IE" dirty="0" err="1"/>
              <a:t>przytulić</a:t>
            </a:r>
            <a:r>
              <a:rPr lang="en-IE" dirty="0" smtClean="0"/>
              <a:t>…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86" y="0"/>
            <a:ext cx="3682314" cy="3742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5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/>
          <p:nvPr/>
        </p:nvSpPr>
        <p:spPr>
          <a:xfrm>
            <a:off x="0" y="443174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308123" y="443174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Nauczyciele</a:t>
            </a:r>
            <a:endParaRPr dirty="0"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1"/>
          </p:nvPr>
        </p:nvSpPr>
        <p:spPr>
          <a:xfrm>
            <a:off x="308123" y="1266131"/>
            <a:ext cx="5153563" cy="31274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/>
              <a:t>Brak</a:t>
            </a:r>
            <a:r>
              <a:rPr lang="en-IE" dirty="0"/>
              <a:t> </a:t>
            </a:r>
            <a:r>
              <a:rPr lang="en-IE" dirty="0" err="1"/>
              <a:t>możliwości</a:t>
            </a:r>
            <a:r>
              <a:rPr lang="en-IE" dirty="0"/>
              <a:t> </a:t>
            </a:r>
            <a:r>
              <a:rPr lang="en-IE" dirty="0" err="1"/>
              <a:t>pracy</a:t>
            </a:r>
            <a:r>
              <a:rPr lang="en-IE" dirty="0"/>
              <a:t> w </a:t>
            </a:r>
            <a:r>
              <a:rPr lang="en-IE" dirty="0" err="1"/>
              <a:t>grupach</a:t>
            </a:r>
            <a:r>
              <a:rPr lang="en-IE" dirty="0" smtClean="0"/>
              <a:t>.</a:t>
            </a:r>
          </a:p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 smtClean="0"/>
              <a:t>Ilość</a:t>
            </a:r>
            <a:r>
              <a:rPr lang="en-IE" dirty="0" smtClean="0"/>
              <a:t> </a:t>
            </a:r>
            <a:r>
              <a:rPr lang="en-IE" dirty="0" err="1"/>
              <a:t>czasu</a:t>
            </a:r>
            <a:r>
              <a:rPr lang="en-IE" dirty="0"/>
              <a:t> </a:t>
            </a:r>
            <a:r>
              <a:rPr lang="en-IE" dirty="0" err="1"/>
              <a:t>spędzonego</a:t>
            </a:r>
            <a:r>
              <a:rPr lang="en-IE" dirty="0"/>
              <a:t> </a:t>
            </a:r>
            <a:r>
              <a:rPr lang="en-IE" dirty="0" err="1"/>
              <a:t>przed</a:t>
            </a:r>
            <a:r>
              <a:rPr lang="en-IE" dirty="0"/>
              <a:t> </a:t>
            </a:r>
            <a:r>
              <a:rPr lang="en-IE" dirty="0" err="1" smtClean="0"/>
              <a:t>komputerem</a:t>
            </a:r>
            <a:r>
              <a:rPr lang="en-IE" dirty="0" smtClean="0"/>
              <a:t>.</a:t>
            </a:r>
          </a:p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 smtClean="0"/>
              <a:t>Znacznie</a:t>
            </a:r>
            <a:r>
              <a:rPr lang="en-IE" dirty="0" smtClean="0"/>
              <a:t> </a:t>
            </a:r>
            <a:r>
              <a:rPr lang="en-IE" dirty="0" err="1"/>
              <a:t>dłuższy</a:t>
            </a:r>
            <a:r>
              <a:rPr lang="en-IE" dirty="0"/>
              <a:t> </a:t>
            </a:r>
            <a:r>
              <a:rPr lang="en-IE" dirty="0" err="1"/>
              <a:t>czas</a:t>
            </a:r>
            <a:r>
              <a:rPr lang="en-IE" dirty="0"/>
              <a:t> </a:t>
            </a:r>
            <a:r>
              <a:rPr lang="en-IE" dirty="0" err="1"/>
              <a:t>przygotowań</a:t>
            </a:r>
            <a:r>
              <a:rPr lang="en-IE" dirty="0"/>
              <a:t> do </a:t>
            </a:r>
            <a:r>
              <a:rPr lang="en-IE" dirty="0" err="1"/>
              <a:t>lekcji</a:t>
            </a:r>
            <a:r>
              <a:rPr lang="en-IE" dirty="0"/>
              <a:t> - </a:t>
            </a:r>
            <a:r>
              <a:rPr lang="en-IE" dirty="0" err="1"/>
              <a:t>jedną</a:t>
            </a:r>
            <a:r>
              <a:rPr lang="en-IE" dirty="0"/>
              <a:t> sobotę </a:t>
            </a:r>
            <a:r>
              <a:rPr lang="en-IE" dirty="0" err="1"/>
              <a:t>przygotowuje</a:t>
            </a:r>
            <a:r>
              <a:rPr lang="en-IE" dirty="0"/>
              <a:t> </a:t>
            </a:r>
            <a:r>
              <a:rPr lang="en-IE" dirty="0" err="1"/>
              <a:t>się</a:t>
            </a:r>
            <a:r>
              <a:rPr lang="en-IE" dirty="0"/>
              <a:t> od 1 do 2 </a:t>
            </a:r>
            <a:r>
              <a:rPr lang="en-IE" dirty="0" err="1" smtClean="0"/>
              <a:t>dni</a:t>
            </a:r>
            <a:r>
              <a:rPr lang="en-IE" dirty="0" smtClean="0"/>
              <a:t>. </a:t>
            </a:r>
          </a:p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 smtClean="0"/>
              <a:t>Bardzo</a:t>
            </a:r>
            <a:r>
              <a:rPr lang="en-IE" dirty="0" smtClean="0"/>
              <a:t> </a:t>
            </a:r>
            <a:r>
              <a:rPr lang="en-IE" dirty="0" err="1"/>
              <a:t>duże</a:t>
            </a:r>
            <a:r>
              <a:rPr lang="en-IE" dirty="0"/>
              <a:t> </a:t>
            </a:r>
            <a:r>
              <a:rPr lang="en-IE" dirty="0" err="1"/>
              <a:t>deficyty</a:t>
            </a:r>
            <a:r>
              <a:rPr lang="en-IE" dirty="0"/>
              <a:t> </a:t>
            </a:r>
            <a:r>
              <a:rPr lang="en-IE" dirty="0" err="1"/>
              <a:t>psychologiczne</a:t>
            </a:r>
            <a:r>
              <a:rPr lang="en-IE" dirty="0"/>
              <a:t> 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/>
              <a:t>socjalne</a:t>
            </a:r>
            <a:r>
              <a:rPr lang="en-IE" dirty="0"/>
              <a:t>, to </a:t>
            </a:r>
            <a:r>
              <a:rPr lang="en-IE" dirty="0" err="1"/>
              <a:t>jednak</a:t>
            </a:r>
            <a:r>
              <a:rPr lang="en-IE" dirty="0"/>
              <a:t> </a:t>
            </a:r>
            <a:r>
              <a:rPr lang="en-IE" dirty="0" err="1"/>
              <a:t>wciąż</a:t>
            </a:r>
            <a:r>
              <a:rPr lang="en-IE" dirty="0"/>
              <a:t> </a:t>
            </a:r>
            <a:r>
              <a:rPr lang="en-IE" dirty="0" err="1"/>
              <a:t>tylko</a:t>
            </a:r>
            <a:r>
              <a:rPr lang="en-IE" dirty="0"/>
              <a:t> Ty 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 smtClean="0"/>
              <a:t>komputer</a:t>
            </a:r>
            <a:r>
              <a:rPr lang="en-IE" dirty="0" smtClean="0"/>
              <a:t>. </a:t>
            </a:r>
            <a:endParaRPr lang="en-IE" dirty="0"/>
          </a:p>
          <a:p>
            <a:pPr marL="285750" lvl="0" indent="-285750" algn="just">
              <a:lnSpc>
                <a:spcPct val="150000"/>
              </a:lnSpc>
              <a:buFont typeface="Arial" charset="0"/>
              <a:buChar char="•"/>
            </a:pPr>
            <a:r>
              <a:rPr lang="en-IE" dirty="0" err="1" smtClean="0"/>
              <a:t>Ludzie</a:t>
            </a:r>
            <a:r>
              <a:rPr lang="en-IE" dirty="0" smtClean="0"/>
              <a:t> </a:t>
            </a:r>
            <a:r>
              <a:rPr lang="en-IE" dirty="0" err="1"/>
              <a:t>się</a:t>
            </a:r>
            <a:r>
              <a:rPr lang="en-IE" dirty="0"/>
              <a:t> </a:t>
            </a:r>
            <a:r>
              <a:rPr lang="en-IE" dirty="0" err="1"/>
              <a:t>wypalają</a:t>
            </a:r>
            <a:r>
              <a:rPr lang="en-IE" dirty="0"/>
              <a:t>. </a:t>
            </a:r>
            <a:r>
              <a:rPr lang="en-IE" dirty="0" err="1"/>
              <a:t>Nauczyciele</a:t>
            </a:r>
            <a:r>
              <a:rPr lang="en-IE" dirty="0"/>
              <a:t> </a:t>
            </a:r>
            <a:r>
              <a:rPr lang="en-IE" dirty="0" err="1"/>
              <a:t>nie</a:t>
            </a:r>
            <a:r>
              <a:rPr lang="en-IE" dirty="0"/>
              <a:t> </a:t>
            </a:r>
            <a:r>
              <a:rPr lang="en-IE" dirty="0" err="1"/>
              <a:t>dają</a:t>
            </a:r>
            <a:r>
              <a:rPr lang="en-IE" dirty="0"/>
              <a:t> </a:t>
            </a:r>
            <a:r>
              <a:rPr lang="en-IE" dirty="0" err="1"/>
              <a:t>rady</a:t>
            </a:r>
            <a:r>
              <a:rPr lang="en-IE" dirty="0"/>
              <a:t> 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/>
              <a:t>odchodzą</a:t>
            </a:r>
            <a:r>
              <a:rPr lang="en-IE" dirty="0"/>
              <a:t>.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12" y="443174"/>
            <a:ext cx="3476488" cy="4393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0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4"/>
          <p:cNvSpPr txBox="1">
            <a:spLocks noGrp="1"/>
          </p:cNvSpPr>
          <p:nvPr>
            <p:ph type="title"/>
          </p:nvPr>
        </p:nvSpPr>
        <p:spPr>
          <a:xfrm>
            <a:off x="712575" y="1655345"/>
            <a:ext cx="77190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smtClean="0"/>
              <a:t>PLUSY</a:t>
            </a:r>
            <a:endParaRPr dirty="0"/>
          </a:p>
        </p:txBody>
      </p:sp>
      <p:sp>
        <p:nvSpPr>
          <p:cNvPr id="551" name="Google Shape;551;p44"/>
          <p:cNvSpPr txBox="1">
            <a:spLocks noGrp="1"/>
          </p:cNvSpPr>
          <p:nvPr>
            <p:ph type="body" idx="1"/>
          </p:nvPr>
        </p:nvSpPr>
        <p:spPr>
          <a:xfrm>
            <a:off x="712575" y="3099413"/>
            <a:ext cx="77190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dirty="0" err="1" smtClean="0"/>
              <a:t>Nauczania</a:t>
            </a:r>
            <a:r>
              <a:rPr lang="en-IE" sz="2400" dirty="0" smtClean="0"/>
              <a:t> </a:t>
            </a:r>
            <a:r>
              <a:rPr lang="en-IE" sz="2400" dirty="0" err="1" smtClean="0"/>
              <a:t>zdalnego</a:t>
            </a:r>
            <a:endParaRPr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712575" y="536925"/>
            <a:ext cx="7719000" cy="847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IE" dirty="0" smtClean="0"/>
              <a:t>Agenda.</a:t>
            </a:r>
            <a:br>
              <a:rPr lang="en-IE" dirty="0" smtClean="0"/>
            </a:br>
            <a:r>
              <a:rPr lang="en-IE" dirty="0" smtClean="0"/>
              <a:t>I </a:t>
            </a:r>
            <a:r>
              <a:rPr lang="en-IE" dirty="0" err="1" smtClean="0"/>
              <a:t>cz</a:t>
            </a:r>
            <a:r>
              <a:rPr lang="en-US" dirty="0" err="1"/>
              <a:t>ę</a:t>
            </a:r>
            <a:r>
              <a:rPr lang="pl-PL" sz="3200" dirty="0" smtClean="0"/>
              <a:t>ś</a:t>
            </a:r>
            <a:r>
              <a:rPr lang="en-US" dirty="0" err="1"/>
              <a:t>ć</a:t>
            </a:r>
            <a:r>
              <a:rPr lang="en-IE" dirty="0" smtClean="0"/>
              <a:t> </a:t>
            </a:r>
            <a:r>
              <a:rPr lang="en-IE" dirty="0" err="1" smtClean="0"/>
              <a:t>webinarium</a:t>
            </a:r>
            <a:r>
              <a:rPr lang="en-IE" dirty="0" smtClean="0"/>
              <a:t>.</a:t>
            </a:r>
            <a:endParaRPr dirty="0"/>
          </a:p>
        </p:txBody>
      </p:sp>
      <p:sp>
        <p:nvSpPr>
          <p:cNvPr id="162" name="Google Shape;162;p30"/>
          <p:cNvSpPr txBox="1">
            <a:spLocks noGrp="1"/>
          </p:cNvSpPr>
          <p:nvPr>
            <p:ph type="body" idx="1"/>
          </p:nvPr>
        </p:nvSpPr>
        <p:spPr>
          <a:xfrm>
            <a:off x="712575" y="1655805"/>
            <a:ext cx="7719000" cy="30397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298450" algn="just">
              <a:lnSpc>
                <a:spcPct val="150000"/>
              </a:lnSpc>
              <a:spcBef>
                <a:spcPts val="1600"/>
              </a:spcBef>
              <a:buSzPts val="1100"/>
              <a:buAutoNum type="arabicPeriod"/>
            </a:pPr>
            <a:r>
              <a:rPr lang="en-IE" sz="1600" b="1" dirty="0" err="1" smtClean="0"/>
              <a:t>Chronologia</a:t>
            </a:r>
            <a:r>
              <a:rPr lang="en-IE" sz="1600" b="1" dirty="0" smtClean="0"/>
              <a:t> </a:t>
            </a:r>
            <a:r>
              <a:rPr lang="en-IE" sz="1600" b="1" dirty="0" err="1" smtClean="0"/>
              <a:t>wydarze</a:t>
            </a:r>
            <a:r>
              <a:rPr lang="pl-PL" sz="1600" b="1" dirty="0" smtClean="0"/>
              <a:t>ń</a:t>
            </a:r>
            <a:r>
              <a:rPr lang="en-IE" sz="1600" b="1" dirty="0" smtClean="0"/>
              <a:t>, </a:t>
            </a:r>
            <a:r>
              <a:rPr lang="en-IE" sz="1600" b="1" dirty="0" err="1" smtClean="0"/>
              <a:t>czyli</a:t>
            </a:r>
            <a:r>
              <a:rPr lang="en-IE" sz="1600" b="1" dirty="0" smtClean="0"/>
              <a:t> </a:t>
            </a:r>
            <a:r>
              <a:rPr lang="en-IE" sz="1600" b="1" dirty="0" err="1" smtClean="0"/>
              <a:t>jak</a:t>
            </a:r>
            <a:r>
              <a:rPr lang="en-IE" sz="1600" b="1" dirty="0" smtClean="0"/>
              <a:t> </a:t>
            </a:r>
            <a:r>
              <a:rPr lang="en-IE" sz="1600" b="1" dirty="0" err="1" smtClean="0"/>
              <a:t>powsta</a:t>
            </a:r>
            <a:r>
              <a:rPr lang="pl-PL" sz="1600" b="1" dirty="0" smtClean="0"/>
              <a:t>ł</a:t>
            </a:r>
            <a:r>
              <a:rPr lang="en-IE" sz="1600" b="1" dirty="0" smtClean="0"/>
              <a:t>a </a:t>
            </a:r>
            <a:r>
              <a:rPr lang="en-IE" sz="1600" b="1" dirty="0" err="1" smtClean="0"/>
              <a:t>Polonijna</a:t>
            </a:r>
            <a:r>
              <a:rPr lang="en-IE" sz="1600" b="1" dirty="0" smtClean="0"/>
              <a:t> </a:t>
            </a:r>
            <a:r>
              <a:rPr lang="en-IE" sz="1600" b="1" dirty="0" err="1" smtClean="0"/>
              <a:t>Szko</a:t>
            </a:r>
            <a:r>
              <a:rPr lang="pl-PL" sz="1600" b="1" dirty="0" smtClean="0"/>
              <a:t>ł</a:t>
            </a:r>
            <a:r>
              <a:rPr lang="en-IE" sz="1600" b="1" dirty="0" smtClean="0"/>
              <a:t>a Online.</a:t>
            </a:r>
            <a:endParaRPr sz="1600" b="1" dirty="0"/>
          </a:p>
          <a:p>
            <a:pPr lvl="0" indent="-298450" algn="just">
              <a:lnSpc>
                <a:spcPct val="150000"/>
              </a:lnSpc>
              <a:buSzPts val="1100"/>
              <a:buAutoNum type="arabicPeriod"/>
            </a:pPr>
            <a:r>
              <a:rPr lang="en-IE" sz="1600" b="1" dirty="0" err="1" smtClean="0"/>
              <a:t>Prezentacja</a:t>
            </a:r>
            <a:r>
              <a:rPr lang="en-IE" sz="1600" b="1" dirty="0" smtClean="0"/>
              <a:t> </a:t>
            </a:r>
            <a:r>
              <a:rPr lang="en-IE" sz="1600" b="1" dirty="0" err="1" smtClean="0"/>
              <a:t>konsultant</a:t>
            </a:r>
            <a:r>
              <a:rPr lang="is-IS" sz="1600" b="1" dirty="0" smtClean="0"/>
              <a:t>ó</a:t>
            </a:r>
            <a:r>
              <a:rPr lang="en-IE" sz="1600" b="1" dirty="0" smtClean="0"/>
              <a:t>w. </a:t>
            </a:r>
            <a:r>
              <a:rPr lang="en-IE" sz="1600" b="1" dirty="0" err="1" smtClean="0"/>
              <a:t>Zaufali</a:t>
            </a:r>
            <a:r>
              <a:rPr lang="en-IE" sz="1600" b="1" dirty="0" smtClean="0"/>
              <a:t> </a:t>
            </a:r>
            <a:r>
              <a:rPr lang="en-IE" sz="1600" b="1" dirty="0" err="1" smtClean="0"/>
              <a:t>nam</a:t>
            </a:r>
            <a:r>
              <a:rPr lang="en-IE" sz="1600" b="1" dirty="0" smtClean="0"/>
              <a:t> </a:t>
            </a:r>
            <a:r>
              <a:rPr lang="en-IE" sz="1600" b="1" dirty="0" err="1" smtClean="0"/>
              <a:t>najlepsi</a:t>
            </a:r>
            <a:r>
              <a:rPr lang="en-IE" sz="1600" b="1" dirty="0" smtClean="0"/>
              <a:t>.</a:t>
            </a:r>
            <a:endParaRPr sz="1600" b="1" dirty="0"/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AutoNum type="arabicPeriod"/>
            </a:pPr>
            <a:r>
              <a:rPr lang="en-US" sz="1600" b="1" dirty="0" smtClean="0"/>
              <a:t>C</a:t>
            </a:r>
            <a:r>
              <a:rPr lang="en-IE" sz="1600" b="1" dirty="0" err="1" smtClean="0"/>
              <a:t>zym</a:t>
            </a:r>
            <a:r>
              <a:rPr lang="en-IE" sz="1600" b="1" dirty="0" smtClean="0"/>
              <a:t> jest szkoła online?</a:t>
            </a:r>
          </a:p>
          <a:p>
            <a:pPr lvl="0" indent="-298450" algn="just">
              <a:lnSpc>
                <a:spcPct val="150000"/>
              </a:lnSpc>
              <a:buSzPts val="1100"/>
              <a:buAutoNum type="arabicPeriod"/>
            </a:pPr>
            <a:r>
              <a:rPr lang="en-IE" sz="1600" b="1" dirty="0" err="1" smtClean="0"/>
              <a:t>Covidowe</a:t>
            </a:r>
            <a:r>
              <a:rPr lang="en-IE" sz="1600" b="1" dirty="0" smtClean="0"/>
              <a:t> </a:t>
            </a:r>
            <a:r>
              <a:rPr lang="en-IE" sz="1600" b="1" dirty="0" err="1" smtClean="0"/>
              <a:t>obostr</a:t>
            </a:r>
            <a:r>
              <a:rPr lang="pl-PL" sz="1600" b="1" dirty="0"/>
              <a:t>z</a:t>
            </a:r>
            <a:r>
              <a:rPr lang="en-IE" sz="1600" b="1" dirty="0" err="1" smtClean="0"/>
              <a:t>enia</a:t>
            </a:r>
            <a:r>
              <a:rPr lang="en-IE" sz="1600" b="1" dirty="0" smtClean="0"/>
              <a:t>.</a:t>
            </a:r>
            <a:endParaRPr sz="1600" b="1" dirty="0"/>
          </a:p>
          <a:p>
            <a:pPr lvl="0" indent="-298450" algn="just">
              <a:lnSpc>
                <a:spcPct val="150000"/>
              </a:lnSpc>
              <a:buSzPts val="1100"/>
              <a:buAutoNum type="arabicPeriod"/>
            </a:pPr>
            <a:r>
              <a:rPr lang="en-IE" sz="1600" b="1" dirty="0" err="1" smtClean="0">
                <a:uFill>
                  <a:noFill/>
                </a:uFill>
              </a:rPr>
              <a:t>Plusy</a:t>
            </a:r>
            <a:r>
              <a:rPr lang="en-IE" sz="1600" b="1" dirty="0" smtClean="0">
                <a:uFill>
                  <a:noFill/>
                </a:uFill>
              </a:rPr>
              <a:t> </a:t>
            </a:r>
            <a:r>
              <a:rPr lang="en-IE" sz="1600" b="1" dirty="0" err="1" smtClean="0">
                <a:uFill>
                  <a:noFill/>
                </a:uFill>
              </a:rPr>
              <a:t>i</a:t>
            </a:r>
            <a:r>
              <a:rPr lang="en-IE" sz="1600" b="1" dirty="0">
                <a:uFill>
                  <a:noFill/>
                </a:uFill>
              </a:rPr>
              <a:t> </a:t>
            </a:r>
            <a:r>
              <a:rPr lang="en-IE" sz="1600" b="1" dirty="0" err="1" smtClean="0">
                <a:uFill>
                  <a:noFill/>
                </a:uFill>
              </a:rPr>
              <a:t>minusy</a:t>
            </a:r>
            <a:r>
              <a:rPr lang="en-IE" sz="1600" b="1" dirty="0" smtClean="0">
                <a:uFill>
                  <a:noFill/>
                </a:uFill>
              </a:rPr>
              <a:t> </a:t>
            </a:r>
            <a:r>
              <a:rPr lang="en-IE" sz="1600" b="1" dirty="0" err="1" smtClean="0">
                <a:uFill>
                  <a:noFill/>
                </a:uFill>
              </a:rPr>
              <a:t>szko</a:t>
            </a:r>
            <a:r>
              <a:rPr lang="pl-PL" sz="1600" b="1" dirty="0" smtClean="0"/>
              <a:t>ł</a:t>
            </a:r>
            <a:r>
              <a:rPr lang="en-IE" sz="1600" b="1" dirty="0" smtClean="0">
                <a:uFill>
                  <a:noFill/>
                </a:uFill>
              </a:rPr>
              <a:t>y online, do</a:t>
            </a:r>
            <a:r>
              <a:rPr lang="pl-PL" sz="1600" b="1" dirty="0" smtClean="0"/>
              <a:t>ś</a:t>
            </a:r>
            <a:r>
              <a:rPr lang="en-IE" sz="1600" b="1" dirty="0" err="1" smtClean="0">
                <a:uFill>
                  <a:noFill/>
                </a:uFill>
              </a:rPr>
              <a:t>wiadczenia</a:t>
            </a:r>
            <a:r>
              <a:rPr lang="en-IE" sz="1600" b="1" dirty="0" smtClean="0">
                <a:uFill>
                  <a:noFill/>
                </a:uFill>
              </a:rPr>
              <a:t> </a:t>
            </a:r>
            <a:r>
              <a:rPr lang="en-IE" sz="1600" b="1" dirty="0" err="1" smtClean="0">
                <a:uFill>
                  <a:noFill/>
                </a:uFill>
              </a:rPr>
              <a:t>kt</a:t>
            </a:r>
            <a:r>
              <a:rPr lang="is-IS" sz="1600" b="1" dirty="0" smtClean="0"/>
              <a:t>ó</a:t>
            </a:r>
            <a:r>
              <a:rPr lang="en-IE" sz="1600" b="1" dirty="0" smtClean="0">
                <a:uFill>
                  <a:noFill/>
                </a:uFill>
              </a:rPr>
              <a:t>re </a:t>
            </a:r>
            <a:r>
              <a:rPr lang="en-IE" sz="1600" b="1" dirty="0" err="1" smtClean="0">
                <a:uFill>
                  <a:noFill/>
                </a:uFill>
              </a:rPr>
              <a:t>nas</a:t>
            </a:r>
            <a:r>
              <a:rPr lang="en-IE" sz="1600" b="1" dirty="0" smtClean="0">
                <a:uFill>
                  <a:noFill/>
                </a:uFill>
              </a:rPr>
              <a:t> </a:t>
            </a:r>
            <a:r>
              <a:rPr lang="en-IE" sz="1600" b="1" dirty="0" err="1" smtClean="0">
                <a:uFill>
                  <a:noFill/>
                </a:uFill>
              </a:rPr>
              <a:t>zbudowa</a:t>
            </a:r>
            <a:r>
              <a:rPr lang="pl-PL" sz="1600" b="1" dirty="0" smtClean="0"/>
              <a:t>ł</a:t>
            </a:r>
            <a:r>
              <a:rPr lang="en-IE" sz="1600" b="1" dirty="0" smtClean="0">
                <a:uFill>
                  <a:noFill/>
                </a:uFill>
              </a:rPr>
              <a:t>y.</a:t>
            </a:r>
          </a:p>
          <a:p>
            <a:pPr lvl="0" indent="-298450" algn="just">
              <a:lnSpc>
                <a:spcPct val="150000"/>
              </a:lnSpc>
              <a:buSzPts val="1100"/>
              <a:buAutoNum type="arabicPeriod"/>
            </a:pPr>
            <a:r>
              <a:rPr lang="en-IE" sz="1600" b="1" dirty="0" err="1" smtClean="0">
                <a:uFill>
                  <a:noFill/>
                </a:uFill>
              </a:rPr>
              <a:t>Kanapka</a:t>
            </a:r>
            <a:r>
              <a:rPr lang="en-IE" sz="1600" b="1" dirty="0" smtClean="0">
                <a:uFill>
                  <a:noFill/>
                </a:uFill>
              </a:rPr>
              <a:t>.</a:t>
            </a:r>
          </a:p>
          <a:p>
            <a:pPr lvl="0" indent="-298450" algn="just">
              <a:lnSpc>
                <a:spcPct val="150000"/>
              </a:lnSpc>
              <a:buSzPts val="1100"/>
              <a:buAutoNum type="arabicPeriod"/>
            </a:pPr>
            <a:r>
              <a:rPr lang="en-IE" sz="1600" b="1" dirty="0" err="1" smtClean="0">
                <a:uFill>
                  <a:noFill/>
                </a:uFill>
              </a:rPr>
              <a:t>Ankieta</a:t>
            </a:r>
            <a:r>
              <a:rPr lang="en-IE" sz="1600" b="1" dirty="0" smtClean="0">
                <a:uFill>
                  <a:noFill/>
                </a:uFill>
              </a:rPr>
              <a:t>.</a:t>
            </a:r>
            <a:endParaRPr sz="1600" b="1" dirty="0"/>
          </a:p>
        </p:txBody>
      </p:sp>
      <p:sp>
        <p:nvSpPr>
          <p:cNvPr id="5" name="Google Shape;154;p29"/>
          <p:cNvSpPr/>
          <p:nvPr/>
        </p:nvSpPr>
        <p:spPr>
          <a:xfrm>
            <a:off x="5052600" y="562320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3;p34"/>
          <p:cNvSpPr/>
          <p:nvPr/>
        </p:nvSpPr>
        <p:spPr>
          <a:xfrm>
            <a:off x="5052600" y="480244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53266" y="1382800"/>
            <a:ext cx="6067167" cy="720514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pl-PL" b="1" dirty="0" smtClean="0"/>
              <a:t>Utrzymanie </a:t>
            </a:r>
            <a:r>
              <a:rPr lang="pl-PL" b="1" dirty="0"/>
              <a:t>więzi emocjonalnych N-U, </a:t>
            </a:r>
            <a:r>
              <a:rPr lang="pl-PL" b="1" dirty="0" smtClean="0"/>
              <a:t>U-U</a:t>
            </a:r>
            <a:r>
              <a:rPr lang="pl-PL" b="1" dirty="0"/>
              <a:t>.</a:t>
            </a:r>
            <a:endParaRPr lang="pl-PL" b="1" dirty="0" smtClean="0"/>
          </a:p>
          <a:p>
            <a:pPr algn="l">
              <a:lnSpc>
                <a:spcPct val="150000"/>
              </a:lnSpc>
            </a:pPr>
            <a:r>
              <a:rPr lang="pl-PL" dirty="0" smtClean="0"/>
              <a:t>Możliwość </a:t>
            </a:r>
            <a:r>
              <a:rPr lang="pl-PL" dirty="0"/>
              <a:t>realizacji treści oraz celów </a:t>
            </a:r>
            <a:r>
              <a:rPr lang="pl-PL" dirty="0" smtClean="0"/>
              <a:t>programu. </a:t>
            </a:r>
            <a:endParaRPr lang="pl-PL" dirty="0"/>
          </a:p>
          <a:p>
            <a:pPr algn="l">
              <a:lnSpc>
                <a:spcPct val="150000"/>
              </a:lnSpc>
            </a:pPr>
            <a:r>
              <a:rPr lang="pl-PL" dirty="0" smtClean="0"/>
              <a:t>Utrzymanie </a:t>
            </a:r>
            <a:r>
              <a:rPr lang="pl-PL" dirty="0"/>
              <a:t>ciągłości nauki, spotkań z językiem </a:t>
            </a:r>
            <a:r>
              <a:rPr lang="pl-PL" dirty="0" smtClean="0"/>
              <a:t>polskim. </a:t>
            </a:r>
          </a:p>
          <a:p>
            <a:pPr algn="l">
              <a:lnSpc>
                <a:spcPct val="150000"/>
              </a:lnSpc>
            </a:pPr>
            <a:r>
              <a:rPr lang="pl-PL" dirty="0" smtClean="0"/>
              <a:t> Doskonalenie </a:t>
            </a:r>
            <a:r>
              <a:rPr lang="pl-PL" dirty="0"/>
              <a:t>umiejętności </a:t>
            </a:r>
            <a:r>
              <a:rPr lang="pl-PL" dirty="0" smtClean="0"/>
              <a:t>nauczycieli. </a:t>
            </a:r>
          </a:p>
          <a:p>
            <a:pPr algn="l">
              <a:lnSpc>
                <a:spcPct val="150000"/>
              </a:lnSpc>
            </a:pPr>
            <a:r>
              <a:rPr lang="pl-PL" b="1" dirty="0" smtClean="0"/>
              <a:t>Wzbudzanie </a:t>
            </a:r>
            <a:r>
              <a:rPr lang="pl-PL" b="1" dirty="0"/>
              <a:t>kreatywności nauczycieli, aby lekcje były </a:t>
            </a:r>
            <a:r>
              <a:rPr lang="pl-PL" b="1" dirty="0" smtClean="0"/>
              <a:t>ciekawe</a:t>
            </a:r>
            <a:r>
              <a:rPr lang="pl-PL" dirty="0" smtClean="0"/>
              <a:t>. </a:t>
            </a:r>
          </a:p>
        </p:txBody>
      </p:sp>
      <p:sp>
        <p:nvSpPr>
          <p:cNvPr id="6" name="Google Shape;204;p34"/>
          <p:cNvSpPr txBox="1">
            <a:spLocks noGrp="1"/>
          </p:cNvSpPr>
          <p:nvPr>
            <p:ph type="title"/>
          </p:nvPr>
        </p:nvSpPr>
        <p:spPr>
          <a:xfrm>
            <a:off x="5624733" y="480244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Nauczyciele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951280" y="2043967"/>
            <a:ext cx="160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sz="7200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01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3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3956" y="2264202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https://www.youtube.com/watch?v=PVXJgNRqmxc&amp;feature=youtu.be&amp;fbclid=IwAR0OpCfJ9pr5KHNf5CoN3T29VIb9c4tQNhCxO4gL9xPnhcdim72-XH6eSX4</a:t>
            </a:r>
            <a:endParaRPr lang="pl-PL" dirty="0"/>
          </a:p>
        </p:txBody>
      </p:sp>
      <p:sp>
        <p:nvSpPr>
          <p:cNvPr id="5" name="Rectangle 4"/>
          <p:cNvSpPr/>
          <p:nvPr/>
        </p:nvSpPr>
        <p:spPr>
          <a:xfrm>
            <a:off x="1686697" y="1031557"/>
            <a:ext cx="465544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j-lt"/>
                <a:ea typeface="Bebas Neue" charset="0"/>
                <a:cs typeface="Bebas Neue" charset="0"/>
              </a:rPr>
              <a:t>Utrzymanie więzi </a:t>
            </a:r>
            <a:r>
              <a:rPr lang="pl-PL" sz="2400" dirty="0" smtClean="0">
                <a:solidFill>
                  <a:schemeClr val="bg1"/>
                </a:solidFill>
                <a:latin typeface="+mj-lt"/>
                <a:ea typeface="Bebas Neue" charset="0"/>
                <a:cs typeface="Bebas Neue" charset="0"/>
              </a:rPr>
              <a:t>emocjonalnych</a:t>
            </a:r>
            <a:endParaRPr lang="pl-PL" sz="2400" dirty="0">
              <a:solidFill>
                <a:schemeClr val="bg1"/>
              </a:solidFill>
              <a:latin typeface="+mj-lt"/>
              <a:ea typeface="Bebas Neue" charset="0"/>
              <a:cs typeface="Bebas Neue" charset="0"/>
            </a:endParaRPr>
          </a:p>
        </p:txBody>
      </p:sp>
      <p:sp>
        <p:nvSpPr>
          <p:cNvPr id="6" name="Google Shape;154;p29"/>
          <p:cNvSpPr/>
          <p:nvPr/>
        </p:nvSpPr>
        <p:spPr>
          <a:xfrm>
            <a:off x="735227" y="1185122"/>
            <a:ext cx="951470" cy="3473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7380" y="2605921"/>
            <a:ext cx="6388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quizizz.com</a:t>
            </a:r>
            <a:r>
              <a:rPr lang="en-US" dirty="0"/>
              <a:t>/admin/quiz/</a:t>
            </a:r>
            <a:r>
              <a:rPr lang="en-US" dirty="0" err="1"/>
              <a:t>start_new</a:t>
            </a:r>
            <a:r>
              <a:rPr lang="en-US" dirty="0"/>
              <a:t>/5f48060db58c22001bce40ee</a:t>
            </a:r>
            <a:endParaRPr lang="pl-PL" dirty="0"/>
          </a:p>
        </p:txBody>
      </p:sp>
      <p:sp>
        <p:nvSpPr>
          <p:cNvPr id="5" name="Rectangle 4"/>
          <p:cNvSpPr/>
          <p:nvPr/>
        </p:nvSpPr>
        <p:spPr>
          <a:xfrm>
            <a:off x="1182822" y="2528978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err="1">
                <a:solidFill>
                  <a:schemeClr val="bg1"/>
                </a:solidFill>
              </a:rPr>
              <a:t>Quizziz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687" y="1185183"/>
            <a:ext cx="58138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Wzbudzenie </a:t>
            </a:r>
            <a:r>
              <a:rPr lang="pl-PL" sz="2400" dirty="0">
                <a:solidFill>
                  <a:schemeClr val="bg1"/>
                </a:solidFill>
              </a:rPr>
              <a:t>kreatywności nauczycieli, aby lekcje były </a:t>
            </a:r>
            <a:r>
              <a:rPr lang="pl-PL" sz="2400" dirty="0" smtClean="0">
                <a:solidFill>
                  <a:schemeClr val="bg1"/>
                </a:solidFill>
              </a:rPr>
              <a:t>ciekawe. Zagrajmy!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10" name="Google Shape;154;p29"/>
          <p:cNvSpPr/>
          <p:nvPr/>
        </p:nvSpPr>
        <p:spPr>
          <a:xfrm>
            <a:off x="970006" y="1279344"/>
            <a:ext cx="951470" cy="3473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76833" y="1914141"/>
            <a:ext cx="6067167" cy="7205146"/>
          </a:xfrm>
        </p:spPr>
        <p:txBody>
          <a:bodyPr/>
          <a:lstStyle/>
          <a:p>
            <a:pPr algn="l"/>
            <a:r>
              <a:rPr lang="pl-PL" sz="2400" dirty="0"/>
              <a:t>Dostęp do multimediów z materiałami edukacyjnymi i to wprost nieograniczony, którego nie </a:t>
            </a:r>
            <a:r>
              <a:rPr lang="pl-PL" sz="2400" dirty="0" smtClean="0"/>
              <a:t>ma w </a:t>
            </a:r>
            <a:r>
              <a:rPr lang="pl-PL" sz="2400" dirty="0"/>
              <a:t>klasie, która i tak jest dobrze wyposażona.</a:t>
            </a:r>
          </a:p>
        </p:txBody>
      </p:sp>
      <p:sp>
        <p:nvSpPr>
          <p:cNvPr id="3" name="Google Shape;203;p34"/>
          <p:cNvSpPr/>
          <p:nvPr/>
        </p:nvSpPr>
        <p:spPr>
          <a:xfrm>
            <a:off x="5052600" y="443174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04;p34"/>
          <p:cNvSpPr txBox="1">
            <a:spLocks noGrp="1"/>
          </p:cNvSpPr>
          <p:nvPr>
            <p:ph type="title"/>
          </p:nvPr>
        </p:nvSpPr>
        <p:spPr>
          <a:xfrm>
            <a:off x="5587662" y="443174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Nauczyciele</a:t>
            </a:r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951280" y="2043967"/>
            <a:ext cx="160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sz="72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02</a:t>
            </a:r>
            <a:endParaRPr lang="is-IS" sz="72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67418" y="2022314"/>
            <a:ext cx="3395662" cy="2193925"/>
          </a:xfrm>
        </p:spPr>
        <p:txBody>
          <a:bodyPr/>
          <a:lstStyle/>
          <a:p>
            <a:r>
              <a:rPr lang="pl-PL" sz="3200" dirty="0" err="1" smtClean="0"/>
              <a:t>Padlet</a:t>
            </a:r>
            <a:endParaRPr lang="pl-PL" sz="3200" dirty="0" smtClean="0"/>
          </a:p>
          <a:p>
            <a:r>
              <a:rPr lang="pl-PL" sz="3200" dirty="0" err="1" smtClean="0"/>
              <a:t>Genial.ly</a:t>
            </a:r>
            <a:endParaRPr lang="pl-PL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089189" y="2261594"/>
            <a:ext cx="528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linkClick r:id="rId2"/>
              </a:rPr>
              <a:t>https://padlet.com/joannaprusak/icn1tes4jyyzrlc3</a:t>
            </a:r>
            <a:endParaRPr lang="pl-PL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9189" y="274410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https://view.genial.ly/5ee3c76f2dbd970d0fe8f98d/video-presentation-lata-80-te-w-polsce</a:t>
            </a:r>
            <a:endParaRPr lang="pl-PL" dirty="0"/>
          </a:p>
        </p:txBody>
      </p:sp>
      <p:sp>
        <p:nvSpPr>
          <p:cNvPr id="9" name="TextBox 8"/>
          <p:cNvSpPr txBox="1"/>
          <p:nvPr/>
        </p:nvSpPr>
        <p:spPr>
          <a:xfrm>
            <a:off x="1872048" y="731140"/>
            <a:ext cx="478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Multimedia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10" name="Google Shape;154;p29"/>
          <p:cNvSpPr/>
          <p:nvPr/>
        </p:nvSpPr>
        <p:spPr>
          <a:xfrm>
            <a:off x="773520" y="776554"/>
            <a:ext cx="951470" cy="3473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9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3;p34"/>
          <p:cNvSpPr/>
          <p:nvPr/>
        </p:nvSpPr>
        <p:spPr>
          <a:xfrm>
            <a:off x="5052600" y="480244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4228" y="1237608"/>
            <a:ext cx="4769708" cy="390589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pl-PL" dirty="0" smtClean="0"/>
              <a:t>Przeniesienie </a:t>
            </a:r>
            <a:r>
              <a:rPr lang="pl-PL" dirty="0"/>
              <a:t>dywanu na </a:t>
            </a:r>
            <a:r>
              <a:rPr lang="pl-PL" dirty="0" smtClean="0"/>
              <a:t>monitor.</a:t>
            </a:r>
            <a:r>
              <a:rPr lang="pl-PL" dirty="0"/>
              <a:t> </a:t>
            </a:r>
            <a:endParaRPr lang="pl-PL" dirty="0" smtClean="0"/>
          </a:p>
          <a:p>
            <a:pPr algn="l">
              <a:lnSpc>
                <a:spcPct val="150000"/>
              </a:lnSpc>
            </a:pPr>
            <a:r>
              <a:rPr lang="pl-PL" dirty="0" smtClean="0"/>
              <a:t>Prace </a:t>
            </a:r>
            <a:r>
              <a:rPr lang="pl-PL" dirty="0"/>
              <a:t>domowe w tym samym zakresie co </a:t>
            </a:r>
            <a:r>
              <a:rPr lang="pl-PL" dirty="0" smtClean="0"/>
              <a:t>zawsze</a:t>
            </a:r>
            <a:r>
              <a:rPr lang="pl-PL" dirty="0"/>
              <a:t>.</a:t>
            </a:r>
            <a:endParaRPr lang="pl-PL" dirty="0" smtClean="0"/>
          </a:p>
          <a:p>
            <a:pPr algn="l">
              <a:lnSpc>
                <a:spcPct val="150000"/>
              </a:lnSpc>
            </a:pPr>
            <a:r>
              <a:rPr lang="pl-PL" dirty="0" smtClean="0"/>
              <a:t>Dawanie </a:t>
            </a:r>
            <a:r>
              <a:rPr lang="pl-PL" dirty="0"/>
              <a:t>uczniom poczucia </a:t>
            </a:r>
            <a:r>
              <a:rPr lang="pl-PL" dirty="0" smtClean="0"/>
              <a:t>bezpieczeństwa.</a:t>
            </a:r>
          </a:p>
          <a:p>
            <a:pPr algn="l">
              <a:lnSpc>
                <a:spcPct val="150000"/>
              </a:lnSpc>
            </a:pPr>
            <a:r>
              <a:rPr lang="pl-PL" dirty="0" smtClean="0"/>
              <a:t>Rodzice </a:t>
            </a:r>
            <a:r>
              <a:rPr lang="pl-PL" dirty="0"/>
              <a:t>nie przejmują roli </a:t>
            </a:r>
            <a:r>
              <a:rPr lang="pl-PL" dirty="0" smtClean="0"/>
              <a:t>nauczyciela.</a:t>
            </a:r>
            <a:r>
              <a:rPr lang="pl-PL" dirty="0"/>
              <a:t> </a:t>
            </a:r>
            <a:endParaRPr lang="pl-PL" dirty="0" smtClean="0"/>
          </a:p>
          <a:p>
            <a:pPr algn="l">
              <a:lnSpc>
                <a:spcPct val="150000"/>
              </a:lnSpc>
            </a:pPr>
            <a:r>
              <a:rPr lang="pl-PL" b="1" dirty="0"/>
              <a:t>Można zostać w leginsach.</a:t>
            </a:r>
            <a:endParaRPr lang="pl-PL" dirty="0"/>
          </a:p>
          <a:p>
            <a:pPr algn="l">
              <a:lnSpc>
                <a:spcPct val="150000"/>
              </a:lnSpc>
            </a:pPr>
            <a:endParaRPr lang="pl-PL" dirty="0" smtClean="0"/>
          </a:p>
        </p:txBody>
      </p:sp>
      <p:sp>
        <p:nvSpPr>
          <p:cNvPr id="5" name="Google Shape;204;p34"/>
          <p:cNvSpPr txBox="1">
            <a:spLocks noGrp="1"/>
          </p:cNvSpPr>
          <p:nvPr>
            <p:ph type="title"/>
          </p:nvPr>
        </p:nvSpPr>
        <p:spPr>
          <a:xfrm>
            <a:off x="5624733" y="480244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Nauczyciele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189280" y="4114067"/>
            <a:ext cx="160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sz="72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03</a:t>
            </a:r>
            <a:endParaRPr lang="is-IS" sz="72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aca 2020 - Tears Of J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81859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0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854411" y="1271589"/>
            <a:ext cx="6067167" cy="720514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l-PL" sz="2400" dirty="0" smtClean="0"/>
              <a:t>Wzrost </a:t>
            </a:r>
            <a:r>
              <a:rPr lang="pl-PL" sz="2400" dirty="0"/>
              <a:t>jakości edukacji i zaangażowania </a:t>
            </a:r>
            <a:r>
              <a:rPr lang="pl-PL" sz="2400" dirty="0" smtClean="0"/>
              <a:t>nauczycieli</a:t>
            </a:r>
            <a:r>
              <a:rPr lang="pl-PL" sz="2400" dirty="0"/>
              <a:t>, uczniów, rodziców, </a:t>
            </a:r>
            <a:r>
              <a:rPr lang="pl-PL" sz="2400" dirty="0" smtClean="0"/>
              <a:t>dyrekcji.</a:t>
            </a:r>
          </a:p>
          <a:p>
            <a:pPr algn="just">
              <a:lnSpc>
                <a:spcPct val="150000"/>
              </a:lnSpc>
            </a:pPr>
            <a:r>
              <a:rPr lang="pl-PL" sz="2400" dirty="0" smtClean="0"/>
              <a:t>Nieograniczona </a:t>
            </a:r>
            <a:r>
              <a:rPr lang="pl-PL" sz="2400" dirty="0"/>
              <a:t>ewaluacja, nawet 30 hospitacji dziennie jest </a:t>
            </a:r>
            <a:r>
              <a:rPr lang="pl-PL" sz="2400" dirty="0" smtClean="0"/>
              <a:t>możliwych. </a:t>
            </a:r>
          </a:p>
          <a:p>
            <a:pPr algn="just">
              <a:lnSpc>
                <a:spcPct val="150000"/>
              </a:lnSpc>
            </a:pPr>
            <a:r>
              <a:rPr lang="pl-PL" sz="2400" b="1" dirty="0" smtClean="0"/>
              <a:t>Teatralizacja zajęć.</a:t>
            </a:r>
            <a:endParaRPr lang="pl-PL" sz="2400" b="1" dirty="0"/>
          </a:p>
        </p:txBody>
      </p:sp>
      <p:sp>
        <p:nvSpPr>
          <p:cNvPr id="3" name="Google Shape;203;p34"/>
          <p:cNvSpPr/>
          <p:nvPr/>
        </p:nvSpPr>
        <p:spPr>
          <a:xfrm>
            <a:off x="5052600" y="443174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04;p34"/>
          <p:cNvSpPr txBox="1">
            <a:spLocks noGrp="1"/>
          </p:cNvSpPr>
          <p:nvPr>
            <p:ph type="title"/>
          </p:nvPr>
        </p:nvSpPr>
        <p:spPr>
          <a:xfrm>
            <a:off x="5624733" y="480244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Nauczyciele</a:t>
            </a:r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951280" y="2043967"/>
            <a:ext cx="160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sz="72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04</a:t>
            </a:r>
            <a:endParaRPr lang="is-IS" sz="72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1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99" y="-8275"/>
            <a:ext cx="6680199" cy="5010149"/>
          </a:xfrm>
          <a:prstGeom prst="rect">
            <a:avLst/>
          </a:prstGeom>
        </p:spPr>
      </p:pic>
      <p:pic>
        <p:nvPicPr>
          <p:cNvPr id="2050" name="Picture 2" descr="https://scontent-dub4-1.xx.fbcdn.net/v/t1.0-9/100779601_2771212519657599_6271416429921173504_o.jpg?_nc_cat=103&amp;_nc_sid=cdbe9c&amp;_nc_ohc=zz7HP5aHRxEAX-WQWhD&amp;_nc_ht=scontent-dub4-1.xx&amp;oh=3a35c388030571f95b355d6fdb556cbe&amp;oe=5F6EAB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1" y="-56913"/>
            <a:ext cx="9882191" cy="55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dub4-1.xx.fbcdn.net/v/t1.0-9/91358933_2632994063479446_5049350577528504320_o.jpg?_nc_cat=108&amp;_nc_sid=cdbe9c&amp;_nc_ohc=1ew96ndKQJAAX_E19l3&amp;_nc_ht=scontent-dub4-1.xx&amp;oh=11577fcbc3d11fc70b5aa9bfb82dfe6d&amp;oe=5F6DF2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1" y="-56914"/>
            <a:ext cx="9877252" cy="55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61" y="-56915"/>
            <a:ext cx="7407941" cy="5555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99" y="-56916"/>
            <a:ext cx="7079184" cy="53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817342" y="867844"/>
            <a:ext cx="6067167" cy="720514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pl-PL" sz="2400" dirty="0" smtClean="0"/>
              <a:t>Wzrost frekwencji.</a:t>
            </a:r>
          </a:p>
          <a:p>
            <a:pPr algn="l">
              <a:lnSpc>
                <a:spcPct val="150000"/>
              </a:lnSpc>
            </a:pPr>
            <a:r>
              <a:rPr lang="pl-PL" sz="2400" dirty="0" smtClean="0"/>
              <a:t>Usłyszeć </a:t>
            </a:r>
            <a:r>
              <a:rPr lang="pl-PL" sz="2400" dirty="0"/>
              <a:t>od uczniów i rodziców, że irlandzka szkoła nie umywa się do polskiej w dziedzinie </a:t>
            </a:r>
            <a:r>
              <a:rPr lang="pl-PL" sz="2400" dirty="0" smtClean="0"/>
              <a:t>edukacji online - bezcenne.</a:t>
            </a:r>
          </a:p>
          <a:p>
            <a:pPr algn="l">
              <a:lnSpc>
                <a:spcPct val="150000"/>
              </a:lnSpc>
            </a:pPr>
            <a:r>
              <a:rPr lang="pl-PL" sz="2400" b="1" dirty="0"/>
              <a:t>Przyspieszone dojrzewanie naszych podopiecznych, szczególnie młodzieży. </a:t>
            </a:r>
            <a:r>
              <a:rPr lang="pl-PL" sz="2400" b="1" dirty="0" smtClean="0"/>
              <a:t>Ich kreatywność wystrzeliła w kosmos!</a:t>
            </a:r>
            <a:endParaRPr lang="pl-PL" sz="2400" b="1" dirty="0"/>
          </a:p>
          <a:p>
            <a:pPr algn="l">
              <a:lnSpc>
                <a:spcPct val="150000"/>
              </a:lnSpc>
            </a:pPr>
            <a:endParaRPr lang="pl-PL" sz="2400" dirty="0"/>
          </a:p>
        </p:txBody>
      </p:sp>
      <p:sp>
        <p:nvSpPr>
          <p:cNvPr id="3" name="Google Shape;203;p34"/>
          <p:cNvSpPr/>
          <p:nvPr/>
        </p:nvSpPr>
        <p:spPr>
          <a:xfrm>
            <a:off x="5052600" y="443174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04;p34"/>
          <p:cNvSpPr txBox="1">
            <a:spLocks noGrp="1"/>
          </p:cNvSpPr>
          <p:nvPr>
            <p:ph type="title"/>
          </p:nvPr>
        </p:nvSpPr>
        <p:spPr>
          <a:xfrm>
            <a:off x="5624733" y="480244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Nauczyciele</a:t>
            </a:r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951280" y="2043967"/>
            <a:ext cx="160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sz="72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05</a:t>
            </a:r>
            <a:endParaRPr lang="is-IS" sz="72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8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subTitle" idx="4294967295"/>
          </p:nvPr>
        </p:nvSpPr>
        <p:spPr>
          <a:xfrm>
            <a:off x="2467100" y="3255600"/>
            <a:ext cx="42099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-SOMEONE FAMOUS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8" name="Google Shape;188;p32"/>
          <p:cNvSpPr/>
          <p:nvPr/>
        </p:nvSpPr>
        <p:spPr>
          <a:xfrm>
            <a:off x="4314950" y="949937"/>
            <a:ext cx="514010" cy="474184"/>
          </a:xfrm>
          <a:custGeom>
            <a:avLst/>
            <a:gdLst/>
            <a:ahLst/>
            <a:cxnLst/>
            <a:rect l="l" t="t" r="r" b="b"/>
            <a:pathLst>
              <a:path w="133077" h="122766" extrusionOk="0">
                <a:moveTo>
                  <a:pt x="42232" y="0"/>
                </a:moveTo>
                <a:cubicBezTo>
                  <a:pt x="26706" y="7001"/>
                  <a:pt x="15347" y="17312"/>
                  <a:pt x="8180" y="30944"/>
                </a:cubicBezTo>
                <a:cubicBezTo>
                  <a:pt x="2727" y="41172"/>
                  <a:pt x="0" y="57710"/>
                  <a:pt x="0" y="80534"/>
                </a:cubicBezTo>
                <a:lnTo>
                  <a:pt x="0" y="122765"/>
                </a:lnTo>
                <a:lnTo>
                  <a:pt x="49590" y="122765"/>
                </a:lnTo>
                <a:lnTo>
                  <a:pt x="49590" y="69247"/>
                </a:lnTo>
                <a:lnTo>
                  <a:pt x="25444" y="69247"/>
                </a:lnTo>
                <a:cubicBezTo>
                  <a:pt x="25944" y="54435"/>
                  <a:pt x="28420" y="43160"/>
                  <a:pt x="32849" y="35421"/>
                </a:cubicBezTo>
                <a:cubicBezTo>
                  <a:pt x="37267" y="27670"/>
                  <a:pt x="44160" y="21848"/>
                  <a:pt x="53519" y="17931"/>
                </a:cubicBezTo>
                <a:lnTo>
                  <a:pt x="42232" y="0"/>
                </a:lnTo>
                <a:close/>
                <a:moveTo>
                  <a:pt x="121777" y="0"/>
                </a:moveTo>
                <a:cubicBezTo>
                  <a:pt x="106251" y="7001"/>
                  <a:pt x="94905" y="17312"/>
                  <a:pt x="87737" y="30944"/>
                </a:cubicBezTo>
                <a:cubicBezTo>
                  <a:pt x="82272" y="41172"/>
                  <a:pt x="79546" y="57710"/>
                  <a:pt x="79546" y="80534"/>
                </a:cubicBezTo>
                <a:lnTo>
                  <a:pt x="79546" y="122765"/>
                </a:lnTo>
                <a:lnTo>
                  <a:pt x="129147" y="122765"/>
                </a:lnTo>
                <a:lnTo>
                  <a:pt x="129147" y="69247"/>
                </a:lnTo>
                <a:lnTo>
                  <a:pt x="104989" y="69247"/>
                </a:lnTo>
                <a:cubicBezTo>
                  <a:pt x="105501" y="54435"/>
                  <a:pt x="107966" y="43160"/>
                  <a:pt x="112395" y="35421"/>
                </a:cubicBezTo>
                <a:cubicBezTo>
                  <a:pt x="116812" y="27670"/>
                  <a:pt x="123718" y="21848"/>
                  <a:pt x="133076" y="17931"/>
                </a:cubicBezTo>
                <a:lnTo>
                  <a:pt x="12177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body" idx="1"/>
          </p:nvPr>
        </p:nvSpPr>
        <p:spPr>
          <a:xfrm>
            <a:off x="2467000" y="1505400"/>
            <a:ext cx="4209900" cy="17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b="1" dirty="0" err="1"/>
              <a:t>Nauka</a:t>
            </a:r>
            <a:r>
              <a:rPr lang="en-US" b="1" dirty="0"/>
              <a:t> w </a:t>
            </a:r>
            <a:r>
              <a:rPr lang="en-US" b="1" dirty="0" err="1"/>
              <a:t>szkołach</a:t>
            </a:r>
            <a:r>
              <a:rPr lang="en-US" b="1" dirty="0"/>
              <a:t> </a:t>
            </a:r>
            <a:r>
              <a:rPr lang="en-US" b="1" dirty="0" err="1"/>
              <a:t>powinna</a:t>
            </a:r>
            <a:r>
              <a:rPr lang="en-US" b="1" dirty="0"/>
              <a:t> </a:t>
            </a:r>
            <a:r>
              <a:rPr lang="en-US" b="1" dirty="0" err="1"/>
              <a:t>być</a:t>
            </a:r>
            <a:r>
              <a:rPr lang="en-US" b="1" dirty="0"/>
              <a:t> </a:t>
            </a:r>
            <a:r>
              <a:rPr lang="en-US" b="1" dirty="0" err="1"/>
              <a:t>prowadzona</a:t>
            </a:r>
            <a:r>
              <a:rPr lang="en-US" b="1" dirty="0"/>
              <a:t> w </a:t>
            </a:r>
            <a:r>
              <a:rPr lang="en-US" b="1" dirty="0" err="1"/>
              <a:t>taki</a:t>
            </a:r>
            <a:r>
              <a:rPr lang="en-US" b="1" dirty="0"/>
              <a:t> </a:t>
            </a:r>
            <a:r>
              <a:rPr lang="en-US" b="1" dirty="0" err="1"/>
              <a:t>sposób</a:t>
            </a:r>
            <a:r>
              <a:rPr lang="en-US" b="1" dirty="0"/>
              <a:t>, aby </a:t>
            </a:r>
            <a:r>
              <a:rPr lang="en-US" b="1" dirty="0" err="1"/>
              <a:t>uczniowie</a:t>
            </a:r>
            <a:r>
              <a:rPr lang="en-US" b="1" dirty="0"/>
              <a:t> </a:t>
            </a:r>
            <a:r>
              <a:rPr lang="en-US" b="1" dirty="0" err="1"/>
              <a:t>uważali</a:t>
            </a:r>
            <a:r>
              <a:rPr lang="en-US" b="1" dirty="0"/>
              <a:t> </a:t>
            </a:r>
            <a:r>
              <a:rPr lang="en-US" b="1" dirty="0" err="1"/>
              <a:t>ją</a:t>
            </a:r>
            <a:r>
              <a:rPr lang="en-US" b="1" dirty="0"/>
              <a:t> </a:t>
            </a:r>
            <a:r>
              <a:rPr lang="en-US" b="1" dirty="0" err="1"/>
              <a:t>za</a:t>
            </a:r>
            <a:r>
              <a:rPr lang="en-US" b="1" dirty="0"/>
              <a:t> </a:t>
            </a:r>
            <a:r>
              <a:rPr lang="en-US" b="1" dirty="0" err="1"/>
              <a:t>cenny</a:t>
            </a:r>
            <a:r>
              <a:rPr lang="en-US" b="1" dirty="0"/>
              <a:t> </a:t>
            </a:r>
            <a:r>
              <a:rPr lang="en-US" b="1" dirty="0" err="1"/>
              <a:t>dar</a:t>
            </a:r>
            <a:r>
              <a:rPr lang="en-US" b="1" dirty="0"/>
              <a:t>, a </a:t>
            </a:r>
            <a:r>
              <a:rPr lang="en-US" b="1" dirty="0" err="1"/>
              <a:t>nie</a:t>
            </a:r>
            <a:r>
              <a:rPr lang="en-US" b="1" dirty="0"/>
              <a:t> </a:t>
            </a:r>
            <a:r>
              <a:rPr lang="en-US" b="1" dirty="0" err="1"/>
              <a:t>za</a:t>
            </a:r>
            <a:r>
              <a:rPr lang="en-US" b="1" dirty="0"/>
              <a:t> </a:t>
            </a:r>
            <a:r>
              <a:rPr lang="en-US" b="1" dirty="0" err="1"/>
              <a:t>ciężki</a:t>
            </a:r>
            <a:r>
              <a:rPr lang="en-US" b="1" dirty="0"/>
              <a:t> </a:t>
            </a:r>
            <a:r>
              <a:rPr lang="en-US" b="1" dirty="0" err="1"/>
              <a:t>obowiązek</a:t>
            </a:r>
            <a:r>
              <a:rPr lang="en-US" b="1" dirty="0"/>
              <a:t>.</a:t>
            </a:r>
            <a:endParaRPr dirty="0"/>
          </a:p>
        </p:txBody>
      </p:sp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2467050" y="3255600"/>
            <a:ext cx="4209900" cy="382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–</a:t>
            </a:r>
            <a:r>
              <a:rPr lang="en-IE" dirty="0" smtClean="0"/>
              <a:t>Albert Einstein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103" y="2248930"/>
            <a:ext cx="6882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https://www.youtube.com/watch?v=ECJaDr1Zda0&amp;feature=youtu.be&amp;fbclid=IwAR2tqUU6gWjFKlYpQqWdC9Fy0zNHJHkw3z5GuVIBMlN7CAUArsGz2pVaT7g</a:t>
            </a:r>
            <a:endParaRPr lang="pl-PL" dirty="0"/>
          </a:p>
        </p:txBody>
      </p:sp>
      <p:sp>
        <p:nvSpPr>
          <p:cNvPr id="5" name="Rectangle 4"/>
          <p:cNvSpPr/>
          <p:nvPr/>
        </p:nvSpPr>
        <p:spPr>
          <a:xfrm>
            <a:off x="1787661" y="1119097"/>
            <a:ext cx="5614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Kreatywność i zaangażowanie uczniów 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7" name="Google Shape;154;p29"/>
          <p:cNvSpPr/>
          <p:nvPr/>
        </p:nvSpPr>
        <p:spPr>
          <a:xfrm>
            <a:off x="735227" y="1185122"/>
            <a:ext cx="951470" cy="3473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842055" y="1045144"/>
            <a:ext cx="6067167" cy="720514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pl-PL" sz="2400" dirty="0"/>
              <a:t>N</a:t>
            </a:r>
            <a:r>
              <a:rPr lang="pl-PL" sz="2400" dirty="0" smtClean="0"/>
              <a:t>agrania </a:t>
            </a:r>
            <a:r>
              <a:rPr lang="pl-PL" sz="2400" dirty="0"/>
              <a:t>z lekcji, archiwizacja </a:t>
            </a:r>
            <a:r>
              <a:rPr lang="pl-PL" sz="2400" dirty="0" smtClean="0"/>
              <a:t>zajęć             i </a:t>
            </a:r>
            <a:r>
              <a:rPr lang="pl-PL" sz="2400" dirty="0"/>
              <a:t>materiałów, po jednym roku szkolnym </a:t>
            </a:r>
            <a:r>
              <a:rPr lang="pl-PL" sz="2400" dirty="0" smtClean="0"/>
              <a:t>     w </a:t>
            </a:r>
            <a:r>
              <a:rPr lang="pl-PL" sz="2400" dirty="0"/>
              <a:t>trybie online </a:t>
            </a:r>
            <a:r>
              <a:rPr lang="pl-PL" sz="2400" dirty="0" smtClean="0"/>
              <a:t>można stworzyć                      i </a:t>
            </a:r>
            <a:r>
              <a:rPr lang="pl-PL" sz="2400" dirty="0"/>
              <a:t>dysponować bazą lekcji, która </a:t>
            </a:r>
            <a:r>
              <a:rPr lang="pl-PL" sz="2400" dirty="0" smtClean="0"/>
              <a:t>stworzyłaby </a:t>
            </a:r>
            <a:r>
              <a:rPr lang="pl-PL" sz="2400" dirty="0"/>
              <a:t>bank lekcji będący uniwersytetem online </a:t>
            </a:r>
            <a:r>
              <a:rPr lang="pl-PL" sz="2400" dirty="0" smtClean="0"/>
              <a:t>dla nauczycieli.</a:t>
            </a:r>
            <a:endParaRPr lang="pl-PL" sz="2400" b="1" dirty="0"/>
          </a:p>
        </p:txBody>
      </p:sp>
      <p:sp>
        <p:nvSpPr>
          <p:cNvPr id="3" name="Google Shape;203;p34"/>
          <p:cNvSpPr/>
          <p:nvPr/>
        </p:nvSpPr>
        <p:spPr>
          <a:xfrm>
            <a:off x="5052600" y="443174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04;p34"/>
          <p:cNvSpPr txBox="1">
            <a:spLocks noGrp="1"/>
          </p:cNvSpPr>
          <p:nvPr>
            <p:ph type="title"/>
          </p:nvPr>
        </p:nvSpPr>
        <p:spPr>
          <a:xfrm>
            <a:off x="5624733" y="480244"/>
            <a:ext cx="33957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Nauczyciele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0244"/>
            <a:ext cx="2975641" cy="4165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4930" y="2343721"/>
            <a:ext cx="4132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https://www.youtube.com/watch?v=PqyVJb-wNd0</a:t>
            </a:r>
            <a:endParaRPr lang="pl-PL" dirty="0"/>
          </a:p>
        </p:txBody>
      </p:sp>
      <p:sp>
        <p:nvSpPr>
          <p:cNvPr id="6" name="TextBox 5"/>
          <p:cNvSpPr txBox="1"/>
          <p:nvPr/>
        </p:nvSpPr>
        <p:spPr>
          <a:xfrm>
            <a:off x="1686697" y="1127959"/>
            <a:ext cx="506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Lekcje online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7" name="Google Shape;154;p29"/>
          <p:cNvSpPr/>
          <p:nvPr/>
        </p:nvSpPr>
        <p:spPr>
          <a:xfrm>
            <a:off x="735227" y="1185122"/>
            <a:ext cx="951470" cy="3473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2822" y="2087135"/>
            <a:ext cx="5276335" cy="21936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pl-PL" sz="2400" dirty="0"/>
              <a:t>Interakcja z rówieśnikami </a:t>
            </a:r>
            <a:r>
              <a:rPr lang="pl-PL" sz="2400" dirty="0" smtClean="0"/>
              <a:t>w grupie, </a:t>
            </a:r>
            <a:r>
              <a:rPr lang="pl-PL" sz="2400" dirty="0"/>
              <a:t>w opozycji do powszechnie stosowanej metody </a:t>
            </a:r>
            <a:r>
              <a:rPr lang="pl-PL" sz="2400" dirty="0" smtClean="0"/>
              <a:t>„zrób to sam”.</a:t>
            </a:r>
          </a:p>
        </p:txBody>
      </p:sp>
      <p:sp>
        <p:nvSpPr>
          <p:cNvPr id="4" name="Google Shape;203;p34"/>
          <p:cNvSpPr/>
          <p:nvPr/>
        </p:nvSpPr>
        <p:spPr>
          <a:xfrm>
            <a:off x="5052600" y="443174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04;p34"/>
          <p:cNvSpPr txBox="1">
            <a:spLocks/>
          </p:cNvSpPr>
          <p:nvPr/>
        </p:nvSpPr>
        <p:spPr>
          <a:xfrm>
            <a:off x="5661803" y="443174"/>
            <a:ext cx="33957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IE" smtClean="0"/>
              <a:t>Nauczyciele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51280" y="2043967"/>
            <a:ext cx="160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sz="72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06</a:t>
            </a:r>
            <a:endParaRPr lang="is-IS" sz="72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6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4595" y="2470777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https://view.genial.ly/5ee92a3b4826770d847e1f34/game-geniusz-historyczny</a:t>
            </a:r>
            <a:endParaRPr lang="pl-PL" dirty="0"/>
          </a:p>
        </p:txBody>
      </p:sp>
      <p:sp>
        <p:nvSpPr>
          <p:cNvPr id="7" name="TextBox 6"/>
          <p:cNvSpPr txBox="1"/>
          <p:nvPr/>
        </p:nvSpPr>
        <p:spPr>
          <a:xfrm>
            <a:off x="1816443" y="1127959"/>
            <a:ext cx="506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smtClean="0">
                <a:solidFill>
                  <a:schemeClr val="bg1"/>
                </a:solidFill>
              </a:rPr>
              <a:t>Zagrajmy!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8" name="Google Shape;154;p29"/>
          <p:cNvSpPr/>
          <p:nvPr/>
        </p:nvSpPr>
        <p:spPr>
          <a:xfrm>
            <a:off x="735227" y="1185122"/>
            <a:ext cx="951470" cy="3473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3;p34"/>
          <p:cNvSpPr/>
          <p:nvPr/>
        </p:nvSpPr>
        <p:spPr>
          <a:xfrm>
            <a:off x="5052600" y="443174"/>
            <a:ext cx="4091400" cy="3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2813" y="1531081"/>
            <a:ext cx="5549273" cy="269493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l-PL" dirty="0"/>
              <a:t>Rozwój naszych podopiecznych dokonujący się </a:t>
            </a:r>
            <a:r>
              <a:rPr lang="pl-PL" dirty="0" smtClean="0"/>
              <a:t>        na </a:t>
            </a:r>
            <a:r>
              <a:rPr lang="pl-PL" dirty="0"/>
              <a:t>naszych oczach i ten moment w którym </a:t>
            </a:r>
            <a:r>
              <a:rPr lang="pl-PL" dirty="0" smtClean="0"/>
              <a:t>te nowoczesne </a:t>
            </a:r>
            <a:r>
              <a:rPr lang="pl-PL" dirty="0"/>
              <a:t>technologie towarzyszące dzieciom </a:t>
            </a:r>
            <a:r>
              <a:rPr lang="pl-PL" dirty="0" smtClean="0"/>
              <a:t>          i </a:t>
            </a:r>
            <a:r>
              <a:rPr lang="pl-PL" dirty="0"/>
              <a:t>młodzieży ten potwór okropny staje się </a:t>
            </a:r>
            <a:r>
              <a:rPr lang="pl-PL" dirty="0" smtClean="0"/>
              <a:t>naszym sprzymierzeńcem</a:t>
            </a:r>
            <a:r>
              <a:rPr lang="pl-PL" dirty="0"/>
              <a:t>, a oni mogą się przed nami </a:t>
            </a:r>
            <a:r>
              <a:rPr lang="pl-PL" dirty="0" smtClean="0"/>
              <a:t>wykazać.</a:t>
            </a:r>
            <a:endParaRPr lang="pl-PL" dirty="0"/>
          </a:p>
        </p:txBody>
      </p:sp>
      <p:sp>
        <p:nvSpPr>
          <p:cNvPr id="4" name="Google Shape;204;p34"/>
          <p:cNvSpPr txBox="1">
            <a:spLocks/>
          </p:cNvSpPr>
          <p:nvPr/>
        </p:nvSpPr>
        <p:spPr>
          <a:xfrm>
            <a:off x="5624733" y="480244"/>
            <a:ext cx="33957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IE" smtClean="0"/>
              <a:t>Nauczyciele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51280" y="2043967"/>
            <a:ext cx="160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s-IS" sz="72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07</a:t>
            </a:r>
            <a:endParaRPr lang="is-IS" sz="72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0797" y="2417862"/>
            <a:ext cx="4102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https://www.youtube.com/watch?v=_sBuJvd6KFk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1822620" y="1127959"/>
            <a:ext cx="549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Olimpiada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7" name="Google Shape;154;p29"/>
          <p:cNvSpPr/>
          <p:nvPr/>
        </p:nvSpPr>
        <p:spPr>
          <a:xfrm>
            <a:off x="735227" y="1185122"/>
            <a:ext cx="951470" cy="3473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4"/>
          <p:cNvSpPr txBox="1">
            <a:spLocks noGrp="1"/>
          </p:cNvSpPr>
          <p:nvPr>
            <p:ph type="title"/>
          </p:nvPr>
        </p:nvSpPr>
        <p:spPr>
          <a:xfrm>
            <a:off x="712575" y="1655345"/>
            <a:ext cx="7719000" cy="13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smtClean="0"/>
              <a:t>PLUSY</a:t>
            </a:r>
            <a:endParaRPr dirty="0"/>
          </a:p>
        </p:txBody>
      </p:sp>
      <p:sp>
        <p:nvSpPr>
          <p:cNvPr id="551" name="Google Shape;551;p44"/>
          <p:cNvSpPr txBox="1">
            <a:spLocks noGrp="1"/>
          </p:cNvSpPr>
          <p:nvPr>
            <p:ph type="body" idx="1"/>
          </p:nvPr>
        </p:nvSpPr>
        <p:spPr>
          <a:xfrm>
            <a:off x="712575" y="3099413"/>
            <a:ext cx="7719000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 dirty="0" err="1" smtClean="0"/>
              <a:t>Nauczania</a:t>
            </a:r>
            <a:r>
              <a:rPr lang="en-IE" sz="2400" dirty="0" smtClean="0"/>
              <a:t> </a:t>
            </a:r>
            <a:r>
              <a:rPr lang="en-IE" sz="2400" dirty="0" err="1" smtClean="0"/>
              <a:t>zdalnego</a:t>
            </a:r>
            <a:endParaRPr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52;p55"/>
          <p:cNvGrpSpPr/>
          <p:nvPr/>
        </p:nvGrpSpPr>
        <p:grpSpPr>
          <a:xfrm>
            <a:off x="1334530" y="86497"/>
            <a:ext cx="6512011" cy="4908722"/>
            <a:chOff x="4996425" y="1348125"/>
            <a:chExt cx="3005841" cy="2447273"/>
          </a:xfrm>
        </p:grpSpPr>
        <p:sp>
          <p:nvSpPr>
            <p:cNvPr id="5" name="Google Shape;753;p55"/>
            <p:cNvSpPr/>
            <p:nvPr/>
          </p:nvSpPr>
          <p:spPr>
            <a:xfrm>
              <a:off x="6178700" y="3363825"/>
              <a:ext cx="641215" cy="431573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54;p55"/>
            <p:cNvSpPr/>
            <p:nvPr/>
          </p:nvSpPr>
          <p:spPr>
            <a:xfrm>
              <a:off x="5995378" y="3760090"/>
              <a:ext cx="1008657" cy="35307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55;p55"/>
            <p:cNvSpPr/>
            <p:nvPr/>
          </p:nvSpPr>
          <p:spPr>
            <a:xfrm>
              <a:off x="4996425" y="1348125"/>
              <a:ext cx="3005841" cy="2167055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56;p55"/>
            <p:cNvSpPr/>
            <p:nvPr/>
          </p:nvSpPr>
          <p:spPr>
            <a:xfrm>
              <a:off x="5045750" y="3240475"/>
              <a:ext cx="2887200" cy="225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57;p55"/>
            <p:cNvSpPr/>
            <p:nvPr/>
          </p:nvSpPr>
          <p:spPr>
            <a:xfrm>
              <a:off x="6446450" y="3337375"/>
              <a:ext cx="106500" cy="106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204;p34"/>
          <p:cNvSpPr txBox="1">
            <a:spLocks/>
          </p:cNvSpPr>
          <p:nvPr/>
        </p:nvSpPr>
        <p:spPr>
          <a:xfrm>
            <a:off x="2340524" y="1850307"/>
            <a:ext cx="4732285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E" sz="2400" b="1" dirty="0">
                <a:solidFill>
                  <a:schemeClr val="accent5"/>
                </a:solidFill>
              </a:rPr>
              <a:t>https://</a:t>
            </a:r>
            <a:r>
              <a:rPr lang="en-IE" sz="2400" b="1" dirty="0" err="1">
                <a:solidFill>
                  <a:schemeClr val="accent5"/>
                </a:solidFill>
              </a:rPr>
              <a:t>youtu.be</a:t>
            </a:r>
            <a:r>
              <a:rPr lang="en-IE" sz="2400" b="1" dirty="0">
                <a:solidFill>
                  <a:schemeClr val="accent5"/>
                </a:solidFill>
              </a:rPr>
              <a:t>/R8dodklvRLg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54;p29"/>
          <p:cNvSpPr/>
          <p:nvPr/>
        </p:nvSpPr>
        <p:spPr>
          <a:xfrm>
            <a:off x="-1533253" y="310109"/>
            <a:ext cx="7167933" cy="5812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558148" y="1248547"/>
            <a:ext cx="2564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accent5"/>
                </a:solidFill>
              </a:rPr>
              <a:t>Powtórka</a:t>
            </a:r>
            <a:endParaRPr lang="pl-PL" sz="3200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8148" y="1833322"/>
            <a:ext cx="2564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5"/>
                </a:solidFill>
              </a:rPr>
              <a:t>prezentacja</a:t>
            </a:r>
            <a:endParaRPr lang="pl-PL" sz="2400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8148" y="2414586"/>
            <a:ext cx="2564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5"/>
                </a:solidFill>
              </a:rPr>
              <a:t>ćwiczenia</a:t>
            </a:r>
            <a:endParaRPr lang="pl-PL" sz="2400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8148" y="2932676"/>
            <a:ext cx="2564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5"/>
                </a:solidFill>
              </a:rPr>
              <a:t>prezentacja</a:t>
            </a:r>
            <a:endParaRPr lang="pl-PL" sz="2400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8148" y="3450767"/>
            <a:ext cx="2564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5"/>
                </a:solidFill>
              </a:rPr>
              <a:t>ćwiczenia</a:t>
            </a:r>
            <a:endParaRPr lang="pl-PL" sz="2400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8148" y="3956417"/>
            <a:ext cx="35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accent5"/>
                </a:solidFill>
              </a:rPr>
              <a:t>Podsumowanie</a:t>
            </a:r>
            <a:endParaRPr lang="pl-PL" sz="3200" b="1" dirty="0">
              <a:solidFill>
                <a:schemeClr val="accent5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89" y="1248547"/>
            <a:ext cx="1719534" cy="3385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637" y="310109"/>
            <a:ext cx="6178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5"/>
                </a:solidFill>
              </a:rPr>
              <a:t>Sekret naszych lekcji (i tej prezentacji).</a:t>
            </a:r>
            <a:endParaRPr lang="pl-PL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967" y="1393793"/>
            <a:ext cx="12727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5"/>
                </a:solidFill>
              </a:rPr>
              <a:t>K</a:t>
            </a:r>
          </a:p>
          <a:p>
            <a:r>
              <a:rPr lang="pl-PL" sz="2800" b="1" dirty="0" smtClean="0">
                <a:solidFill>
                  <a:schemeClr val="accent5"/>
                </a:solidFill>
              </a:rPr>
              <a:t>A</a:t>
            </a:r>
          </a:p>
          <a:p>
            <a:r>
              <a:rPr lang="pl-PL" sz="2800" b="1" dirty="0" smtClean="0">
                <a:solidFill>
                  <a:schemeClr val="accent5"/>
                </a:solidFill>
              </a:rPr>
              <a:t>N</a:t>
            </a:r>
          </a:p>
          <a:p>
            <a:r>
              <a:rPr lang="pl-PL" sz="2800" b="1" dirty="0" smtClean="0">
                <a:solidFill>
                  <a:schemeClr val="accent5"/>
                </a:solidFill>
              </a:rPr>
              <a:t>A</a:t>
            </a:r>
          </a:p>
          <a:p>
            <a:r>
              <a:rPr lang="pl-PL" sz="2800" b="1" dirty="0" smtClean="0">
                <a:solidFill>
                  <a:schemeClr val="accent5"/>
                </a:solidFill>
              </a:rPr>
              <a:t>P</a:t>
            </a:r>
          </a:p>
          <a:p>
            <a:r>
              <a:rPr lang="pl-PL" sz="2800" b="1" dirty="0" smtClean="0">
                <a:solidFill>
                  <a:schemeClr val="accent5"/>
                </a:solidFill>
              </a:rPr>
              <a:t>K</a:t>
            </a:r>
          </a:p>
          <a:p>
            <a:r>
              <a:rPr lang="pl-PL" sz="2800" b="1" dirty="0" smtClean="0">
                <a:solidFill>
                  <a:schemeClr val="accent5"/>
                </a:solidFill>
              </a:rPr>
              <a:t>A</a:t>
            </a:r>
          </a:p>
          <a:p>
            <a:endParaRPr lang="pl-PL" sz="2800" b="1" dirty="0">
              <a:solidFill>
                <a:schemeClr val="accent5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6" name="Google Shape;726;p54"/>
          <p:cNvCxnSpPr/>
          <p:nvPr/>
        </p:nvCxnSpPr>
        <p:spPr>
          <a:xfrm>
            <a:off x="996356" y="3746125"/>
            <a:ext cx="7425997" cy="8249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7" name="Google Shape;727;p54"/>
          <p:cNvSpPr/>
          <p:nvPr/>
        </p:nvSpPr>
        <p:spPr>
          <a:xfrm rot="-5400000">
            <a:off x="551103" y="3431956"/>
            <a:ext cx="496300" cy="603650"/>
          </a:xfrm>
          <a:prstGeom prst="flowChartOffpageConnector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54"/>
          <p:cNvSpPr/>
          <p:nvPr/>
        </p:nvSpPr>
        <p:spPr>
          <a:xfrm rot="-5400000">
            <a:off x="2063659" y="3426793"/>
            <a:ext cx="496300" cy="603650"/>
          </a:xfrm>
          <a:prstGeom prst="flowChartOffpageConnector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54"/>
          <p:cNvSpPr/>
          <p:nvPr/>
        </p:nvSpPr>
        <p:spPr>
          <a:xfrm rot="-5400000">
            <a:off x="3616995" y="3426793"/>
            <a:ext cx="496300" cy="603650"/>
          </a:xfrm>
          <a:prstGeom prst="flowChartOffpageConnector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54"/>
          <p:cNvSpPr/>
          <p:nvPr/>
        </p:nvSpPr>
        <p:spPr>
          <a:xfrm rot="-5400000">
            <a:off x="5129550" y="3452549"/>
            <a:ext cx="496300" cy="603650"/>
          </a:xfrm>
          <a:prstGeom prst="flowChartOffpageConnector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54"/>
          <p:cNvSpPr txBox="1">
            <a:spLocks noGrp="1"/>
          </p:cNvSpPr>
          <p:nvPr>
            <p:ph type="title"/>
          </p:nvPr>
        </p:nvSpPr>
        <p:spPr>
          <a:xfrm>
            <a:off x="396252" y="439441"/>
            <a:ext cx="7739597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IE" dirty="0" err="1" smtClean="0"/>
              <a:t>Jak</a:t>
            </a:r>
            <a:r>
              <a:rPr lang="en-IE" dirty="0" smtClean="0"/>
              <a:t> to </a:t>
            </a:r>
            <a:r>
              <a:rPr lang="en-IE" dirty="0" err="1" smtClean="0"/>
              <a:t>sie</a:t>
            </a:r>
            <a:r>
              <a:rPr lang="en-IE" dirty="0" smtClean="0"/>
              <a:t> </a:t>
            </a:r>
            <a:r>
              <a:rPr lang="en-IE" dirty="0" err="1" smtClean="0"/>
              <a:t>zacz</a:t>
            </a:r>
            <a:r>
              <a:rPr lang="pl-PL" dirty="0" err="1" smtClean="0"/>
              <a:t>ęł</a:t>
            </a:r>
            <a:r>
              <a:rPr lang="en-IE" dirty="0" smtClean="0"/>
              <a:t>o?</a:t>
            </a:r>
            <a:endParaRPr dirty="0"/>
          </a:p>
        </p:txBody>
      </p:sp>
      <p:sp>
        <p:nvSpPr>
          <p:cNvPr id="732" name="Google Shape;732;p54"/>
          <p:cNvSpPr/>
          <p:nvPr/>
        </p:nvSpPr>
        <p:spPr>
          <a:xfrm>
            <a:off x="117138" y="2017693"/>
            <a:ext cx="1301700" cy="130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accent6"/>
              </a:buClr>
              <a:buSzPts val="1100"/>
            </a:pPr>
            <a:r>
              <a:rPr lang="en-IE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Powo</a:t>
            </a:r>
            <a:r>
              <a:rPr lang="en-US" dirty="0" err="1">
                <a:solidFill>
                  <a:schemeClr val="accent5"/>
                </a:solidFill>
                <a:latin typeface="+mj-lt"/>
              </a:rPr>
              <a:t>ł</a:t>
            </a:r>
            <a:r>
              <a:rPr lang="en-IE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anie</a:t>
            </a:r>
            <a:r>
              <a:rPr lang="en-IE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en-IE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szko</a:t>
            </a:r>
            <a:r>
              <a:rPr lang="en-US" dirty="0" err="1">
                <a:solidFill>
                  <a:schemeClr val="accent5"/>
                </a:solidFill>
                <a:latin typeface="+mj-lt"/>
              </a:rPr>
              <a:t>ł</a:t>
            </a:r>
            <a:r>
              <a:rPr lang="en-IE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y online.</a:t>
            </a:r>
          </a:p>
        </p:txBody>
      </p:sp>
      <p:sp>
        <p:nvSpPr>
          <p:cNvPr id="733" name="Google Shape;733;p54"/>
          <p:cNvSpPr/>
          <p:nvPr/>
        </p:nvSpPr>
        <p:spPr>
          <a:xfrm>
            <a:off x="1637985" y="2017693"/>
            <a:ext cx="1301700" cy="130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accent6"/>
              </a:buClr>
              <a:buSzPts val="1100"/>
            </a:pPr>
            <a:r>
              <a:rPr lang="en-IE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200 </a:t>
            </a:r>
            <a:r>
              <a:rPr lang="en-IE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szk</a:t>
            </a:r>
            <a:r>
              <a:rPr lang="en-US" dirty="0" err="1" smtClean="0">
                <a:solidFill>
                  <a:schemeClr val="accent5"/>
                </a:solidFill>
              </a:rPr>
              <a:t>ó</a:t>
            </a:r>
            <a:r>
              <a:rPr lang="en-US" dirty="0" err="1" smtClean="0">
                <a:solidFill>
                  <a:schemeClr val="accent5"/>
                </a:solidFill>
                <a:latin typeface="+mj-lt"/>
              </a:rPr>
              <a:t>ł</a:t>
            </a:r>
            <a:r>
              <a:rPr lang="en-IE" dirty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</a:p>
          <a:p>
            <a:pPr lvl="0">
              <a:buClr>
                <a:schemeClr val="accent6"/>
              </a:buClr>
              <a:buSzPts val="1100"/>
            </a:pPr>
            <a:r>
              <a:rPr lang="en-IE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21 </a:t>
            </a:r>
            <a:r>
              <a:rPr lang="en-IE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kraj</a:t>
            </a:r>
            <a:r>
              <a:rPr lang="en-US" dirty="0">
                <a:solidFill>
                  <a:schemeClr val="accent5"/>
                </a:solidFill>
              </a:rPr>
              <a:t>ó</a:t>
            </a:r>
            <a:r>
              <a:rPr lang="en-IE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w.  </a:t>
            </a:r>
          </a:p>
          <a:p>
            <a:pPr lvl="0">
              <a:buClr>
                <a:schemeClr val="accent6"/>
              </a:buClr>
              <a:buSzPts val="1100"/>
            </a:pPr>
            <a:r>
              <a:rPr lang="en-IE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600 </a:t>
            </a:r>
            <a:r>
              <a:rPr lang="en-IE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nauczycieli</a:t>
            </a:r>
            <a:r>
              <a:rPr lang="en-IE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lang="en-IE" dirty="0">
              <a:solidFill>
                <a:schemeClr val="accent5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734" name="Google Shape;734;p54"/>
          <p:cNvSpPr/>
          <p:nvPr/>
        </p:nvSpPr>
        <p:spPr>
          <a:xfrm>
            <a:off x="3178018" y="2017693"/>
            <a:ext cx="1301700" cy="130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accent6"/>
              </a:buClr>
              <a:buSzPts val="1100"/>
            </a:pPr>
            <a:r>
              <a:rPr lang="en-IE" sz="12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Wsp</a:t>
            </a:r>
            <a:r>
              <a:rPr lang="en-US" sz="1200" dirty="0" err="1" smtClean="0">
                <a:solidFill>
                  <a:schemeClr val="accent5"/>
                </a:solidFill>
                <a:latin typeface="+mj-lt"/>
              </a:rPr>
              <a:t>ół</a:t>
            </a:r>
            <a:r>
              <a:rPr lang="en-IE" sz="12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praca</a:t>
            </a:r>
            <a:r>
              <a:rPr lang="en-IE" sz="12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 z WB, </a:t>
            </a:r>
            <a:r>
              <a:rPr lang="en-IE" sz="12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Belgi</a:t>
            </a:r>
            <a:r>
              <a:rPr lang="en-IE" sz="1200" dirty="0" err="1">
                <a:solidFill>
                  <a:schemeClr val="accent5"/>
                </a:solidFill>
                <a:latin typeface="+mj-lt"/>
              </a:rPr>
              <a:t>ą</a:t>
            </a:r>
            <a:r>
              <a:rPr lang="en-IE" sz="12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, </a:t>
            </a:r>
            <a:r>
              <a:rPr lang="en-IE" sz="12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Francj</a:t>
            </a:r>
            <a:r>
              <a:rPr lang="en-IE" sz="1200" dirty="0" err="1">
                <a:solidFill>
                  <a:schemeClr val="accent5"/>
                </a:solidFill>
                <a:latin typeface="+mj-lt"/>
              </a:rPr>
              <a:t>ą</a:t>
            </a:r>
            <a:r>
              <a:rPr lang="en-IE" sz="12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, USA, </a:t>
            </a:r>
            <a:r>
              <a:rPr lang="en-IE" sz="12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Australi</a:t>
            </a:r>
            <a:r>
              <a:rPr lang="en-IE" sz="1200" dirty="0" err="1">
                <a:solidFill>
                  <a:schemeClr val="accent5"/>
                </a:solidFill>
                <a:latin typeface="+mj-lt"/>
              </a:rPr>
              <a:t>ą</a:t>
            </a:r>
            <a:r>
              <a:rPr lang="en-IE" sz="12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, </a:t>
            </a:r>
            <a:r>
              <a:rPr lang="en-IE" sz="12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Hiszpani</a:t>
            </a:r>
            <a:r>
              <a:rPr lang="en-IE" sz="1200" dirty="0" err="1">
                <a:solidFill>
                  <a:schemeClr val="accent5"/>
                </a:solidFill>
                <a:latin typeface="+mj-lt"/>
              </a:rPr>
              <a:t>ą</a:t>
            </a:r>
            <a:r>
              <a:rPr lang="en-IE" sz="12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, </a:t>
            </a:r>
            <a:r>
              <a:rPr lang="en-IE" sz="12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Irlandi</a:t>
            </a:r>
            <a:r>
              <a:rPr lang="en-IE" sz="1200" dirty="0" err="1">
                <a:solidFill>
                  <a:schemeClr val="accent5"/>
                </a:solidFill>
                <a:latin typeface="+mj-lt"/>
              </a:rPr>
              <a:t>ą</a:t>
            </a:r>
            <a:r>
              <a:rPr lang="en-IE" sz="12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, </a:t>
            </a:r>
            <a:r>
              <a:rPr lang="en-IE" sz="12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Polsk</a:t>
            </a:r>
            <a:r>
              <a:rPr lang="en-IE" sz="1200" dirty="0" err="1" smtClean="0">
                <a:solidFill>
                  <a:schemeClr val="accent5"/>
                </a:solidFill>
                <a:latin typeface="+mj-lt"/>
              </a:rPr>
              <a:t>ą</a:t>
            </a:r>
            <a:r>
              <a:rPr lang="en-IE" sz="1200" dirty="0" smtClean="0">
                <a:solidFill>
                  <a:schemeClr val="accent5"/>
                </a:solidFill>
                <a:latin typeface="+mj-lt"/>
              </a:rPr>
              <a:t>.</a:t>
            </a:r>
            <a:endParaRPr sz="12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35" name="Google Shape;735;p54"/>
          <p:cNvSpPr/>
          <p:nvPr/>
        </p:nvSpPr>
        <p:spPr>
          <a:xfrm>
            <a:off x="4709355" y="2003978"/>
            <a:ext cx="1301700" cy="130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-IE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Konkurs</a:t>
            </a:r>
            <a:r>
              <a:rPr lang="en-IE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 MEN.</a:t>
            </a:r>
          </a:p>
          <a:p>
            <a:pPr lvl="0" algn="ctr">
              <a:buClr>
                <a:schemeClr val="accent6"/>
              </a:buClr>
              <a:buSzPts val="1100"/>
            </a:pPr>
            <a:r>
              <a:rPr lang="en-IE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Projekt</a:t>
            </a:r>
            <a:r>
              <a:rPr lang="en-IE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 z </a:t>
            </a:r>
            <a:r>
              <a:rPr lang="en-IE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Klanz</a:t>
            </a:r>
            <a:r>
              <a:rPr lang="en-IE" dirty="0" err="1" smtClean="0">
                <a:solidFill>
                  <a:schemeClr val="accent5"/>
                </a:solidFill>
                <a:latin typeface="+mj-lt"/>
              </a:rPr>
              <a:t>ą</a:t>
            </a:r>
            <a:r>
              <a:rPr lang="en-IE" dirty="0" smtClean="0">
                <a:solidFill>
                  <a:schemeClr val="accent5"/>
                </a:solidFill>
                <a:latin typeface="+mj-lt"/>
              </a:rPr>
              <a:t>.</a:t>
            </a:r>
            <a:endParaRPr lang="en-IE" dirty="0" smtClean="0">
              <a:solidFill>
                <a:schemeClr val="accent5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736" name="Google Shape;736;p54"/>
          <p:cNvSpPr/>
          <p:nvPr/>
        </p:nvSpPr>
        <p:spPr>
          <a:xfrm>
            <a:off x="520338" y="3485631"/>
            <a:ext cx="495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7" name="Google Shape;737;p54"/>
          <p:cNvSpPr/>
          <p:nvPr/>
        </p:nvSpPr>
        <p:spPr>
          <a:xfrm>
            <a:off x="2049016" y="3480468"/>
            <a:ext cx="495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8" name="Google Shape;738;p54"/>
          <p:cNvSpPr/>
          <p:nvPr/>
        </p:nvSpPr>
        <p:spPr>
          <a:xfrm>
            <a:off x="3596255" y="3480468"/>
            <a:ext cx="495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9" name="Google Shape;739;p54"/>
          <p:cNvSpPr/>
          <p:nvPr/>
        </p:nvSpPr>
        <p:spPr>
          <a:xfrm>
            <a:off x="5123045" y="3480468"/>
            <a:ext cx="495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0" name="Google Shape;740;p54"/>
          <p:cNvSpPr txBox="1"/>
          <p:nvPr/>
        </p:nvSpPr>
        <p:spPr>
          <a:xfrm>
            <a:off x="117138" y="1294890"/>
            <a:ext cx="1301700" cy="5060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dirty="0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Szkoła online</a:t>
            </a:r>
            <a:endParaRPr sz="1600" dirty="0">
              <a:solidFill>
                <a:srgbClr val="FFFFFF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741" name="Google Shape;741;p54"/>
          <p:cNvSpPr txBox="1"/>
          <p:nvPr/>
        </p:nvSpPr>
        <p:spPr>
          <a:xfrm>
            <a:off x="1700717" y="1288592"/>
            <a:ext cx="1298400" cy="5186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IE" sz="16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Cykl</a:t>
            </a:r>
            <a:r>
              <a:rPr lang="en-IE" sz="16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 webinar</a:t>
            </a:r>
            <a:r>
              <a:rPr lang="hu-HU" sz="1600" dirty="0" smtClean="0">
                <a:solidFill>
                  <a:schemeClr val="accent5"/>
                </a:solidFill>
                <a:latin typeface="+mj-lt"/>
              </a:rPr>
              <a:t>ó</a:t>
            </a:r>
            <a:r>
              <a:rPr lang="en-IE" sz="16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w</a:t>
            </a:r>
            <a:endParaRPr sz="1600" dirty="0">
              <a:solidFill>
                <a:schemeClr val="accent5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742" name="Google Shape;742;p54"/>
          <p:cNvSpPr txBox="1"/>
          <p:nvPr/>
        </p:nvSpPr>
        <p:spPr>
          <a:xfrm>
            <a:off x="3178018" y="1282778"/>
            <a:ext cx="1301700" cy="5250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IE" sz="16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Wsp</a:t>
            </a:r>
            <a:r>
              <a:rPr lang="en-US" sz="1600" dirty="0" err="1">
                <a:solidFill>
                  <a:schemeClr val="accent5"/>
                </a:solidFill>
              </a:rPr>
              <a:t>ół</a:t>
            </a:r>
            <a:r>
              <a:rPr lang="en-IE" sz="16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praca</a:t>
            </a:r>
            <a:endParaRPr sz="1600" b="1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3" name="Google Shape;743;p54"/>
          <p:cNvSpPr txBox="1"/>
          <p:nvPr/>
        </p:nvSpPr>
        <p:spPr>
          <a:xfrm>
            <a:off x="4719845" y="1288697"/>
            <a:ext cx="1301700" cy="5186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Pierwsza</a:t>
            </a:r>
            <a:r>
              <a:rPr lang="en-IE" sz="1600" dirty="0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en-IE" sz="16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Dama</a:t>
            </a:r>
            <a:endParaRPr sz="1600" dirty="0">
              <a:solidFill>
                <a:srgbClr val="FFFFFF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20" name="Google Shape;735;p54"/>
          <p:cNvSpPr/>
          <p:nvPr/>
        </p:nvSpPr>
        <p:spPr>
          <a:xfrm>
            <a:off x="6245040" y="2008605"/>
            <a:ext cx="1301700" cy="130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accent6"/>
              </a:buClr>
              <a:buSzPts val="1100"/>
            </a:pPr>
            <a:r>
              <a:rPr lang="en-IE" sz="11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Lucyna</a:t>
            </a:r>
            <a:r>
              <a:rPr lang="en-IE" sz="11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en-IE" sz="1100" dirty="0" err="1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Bzowska</a:t>
            </a:r>
            <a:r>
              <a:rPr lang="en-IE" sz="1100" dirty="0" smtClean="0">
                <a:solidFill>
                  <a:schemeClr val="accent5"/>
                </a:solidFill>
                <a:latin typeface="+mj-lt"/>
                <a:ea typeface="Poppins"/>
                <a:cs typeface="Poppins"/>
                <a:sym typeface="Poppins"/>
              </a:rPr>
              <a:t>, </a:t>
            </a:r>
            <a:r>
              <a:rPr lang="en-IE" sz="1100" dirty="0" err="1">
                <a:solidFill>
                  <a:schemeClr val="accent5"/>
                </a:solidFill>
                <a:latin typeface="+mj-lt"/>
              </a:rPr>
              <a:t>Profesor</a:t>
            </a:r>
            <a:r>
              <a:rPr lang="en-IE" sz="110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IE" sz="1100" dirty="0" err="1" smtClean="0">
                <a:solidFill>
                  <a:schemeClr val="accent5"/>
                </a:solidFill>
                <a:latin typeface="+mj-lt"/>
              </a:rPr>
              <a:t>Justyna</a:t>
            </a:r>
            <a:r>
              <a:rPr lang="en-IE" sz="1100" dirty="0" smtClean="0">
                <a:solidFill>
                  <a:schemeClr val="accent5"/>
                </a:solidFill>
                <a:latin typeface="+mj-lt"/>
              </a:rPr>
              <a:t> </a:t>
            </a:r>
            <a:r>
              <a:rPr lang="en-IE" sz="1100" dirty="0" err="1" smtClean="0">
                <a:solidFill>
                  <a:schemeClr val="accent5"/>
                </a:solidFill>
                <a:latin typeface="+mj-lt"/>
              </a:rPr>
              <a:t>Gulczyńską</a:t>
            </a:r>
            <a:r>
              <a:rPr lang="en-IE" sz="1100" dirty="0" smtClean="0">
                <a:solidFill>
                  <a:schemeClr val="accent5"/>
                </a:solidFill>
                <a:latin typeface="+mj-lt"/>
              </a:rPr>
              <a:t>,</a:t>
            </a:r>
          </a:p>
          <a:p>
            <a:pPr lvl="0" algn="ctr">
              <a:buClr>
                <a:schemeClr val="accent6"/>
              </a:buClr>
              <a:buSzPts val="1100"/>
            </a:pPr>
            <a:r>
              <a:rPr lang="en-IE" sz="1100" dirty="0" err="1">
                <a:solidFill>
                  <a:schemeClr val="accent5"/>
                </a:solidFill>
                <a:latin typeface="+mj-lt"/>
              </a:rPr>
              <a:t>Profesor</a:t>
            </a:r>
            <a:r>
              <a:rPr lang="en-IE" sz="110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IE" sz="1100" dirty="0" err="1" smtClean="0">
                <a:solidFill>
                  <a:schemeClr val="accent5"/>
                </a:solidFill>
                <a:latin typeface="+mj-lt"/>
              </a:rPr>
              <a:t>Jagoda</a:t>
            </a:r>
            <a:r>
              <a:rPr lang="en-IE" sz="1100" dirty="0" smtClean="0">
                <a:solidFill>
                  <a:schemeClr val="accent5"/>
                </a:solidFill>
                <a:latin typeface="+mj-lt"/>
              </a:rPr>
              <a:t> </a:t>
            </a:r>
            <a:r>
              <a:rPr lang="en-IE" sz="1100" dirty="0" err="1" smtClean="0">
                <a:solidFill>
                  <a:schemeClr val="accent5"/>
                </a:solidFill>
                <a:latin typeface="+mj-lt"/>
              </a:rPr>
              <a:t>Cieszyńska</a:t>
            </a:r>
            <a:r>
              <a:rPr lang="en-IE" sz="1100" dirty="0" smtClean="0">
                <a:solidFill>
                  <a:schemeClr val="accent5"/>
                </a:solidFill>
                <a:latin typeface="+mj-lt"/>
              </a:rPr>
              <a:t>,</a:t>
            </a:r>
          </a:p>
          <a:p>
            <a:pPr lvl="0" algn="ctr">
              <a:buClr>
                <a:schemeClr val="accent6"/>
              </a:buClr>
              <a:buSzPts val="1100"/>
            </a:pPr>
            <a:r>
              <a:rPr lang="en-IE" sz="1100" dirty="0">
                <a:solidFill>
                  <a:schemeClr val="accent5"/>
                </a:solidFill>
                <a:latin typeface="+mj-lt"/>
              </a:rPr>
              <a:t>Dr </a:t>
            </a:r>
            <a:r>
              <a:rPr lang="en-IE" sz="1100" dirty="0" smtClean="0">
                <a:solidFill>
                  <a:schemeClr val="accent5"/>
                </a:solidFill>
                <a:latin typeface="+mj-lt"/>
              </a:rPr>
              <a:t>Stella </a:t>
            </a:r>
            <a:r>
              <a:rPr lang="en-IE" sz="1100" dirty="0" err="1" smtClean="0">
                <a:solidFill>
                  <a:schemeClr val="accent5"/>
                </a:solidFill>
                <a:latin typeface="+mj-lt"/>
              </a:rPr>
              <a:t>Strzemecka</a:t>
            </a:r>
            <a:r>
              <a:rPr lang="en-IE" sz="1100" dirty="0" smtClean="0">
                <a:solidFill>
                  <a:schemeClr val="accent5"/>
                </a:solidFill>
                <a:latin typeface="+mj-lt"/>
              </a:rPr>
              <a:t>.</a:t>
            </a:r>
            <a:endParaRPr lang="en-IE" sz="1100" dirty="0" smtClean="0">
              <a:solidFill>
                <a:schemeClr val="accent5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21" name="Google Shape;735;p54"/>
          <p:cNvSpPr/>
          <p:nvPr/>
        </p:nvSpPr>
        <p:spPr>
          <a:xfrm>
            <a:off x="7780725" y="2008605"/>
            <a:ext cx="1301700" cy="130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-IE" sz="12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Spotkanie</a:t>
            </a:r>
            <a:r>
              <a:rPr lang="en-IE" sz="1200" dirty="0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 z </a:t>
            </a:r>
            <a:r>
              <a:rPr lang="en-IE" sz="12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Ministrem</a:t>
            </a:r>
            <a:r>
              <a:rPr lang="en-IE" sz="1200" dirty="0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en-IE" sz="12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Edukacji</a:t>
            </a:r>
            <a:r>
              <a:rPr lang="en-IE" sz="1200" dirty="0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en-IE" sz="12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Narodowej</a:t>
            </a:r>
            <a:r>
              <a:rPr lang="en-IE" sz="1200" dirty="0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en-IE" sz="12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oraz</a:t>
            </a:r>
            <a:r>
              <a:rPr lang="en-IE" sz="1200" dirty="0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en-IE" sz="12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Janem</a:t>
            </a:r>
            <a:r>
              <a:rPr lang="en-IE" sz="1200" dirty="0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 </a:t>
            </a:r>
            <a:r>
              <a:rPr lang="en-IE" sz="12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Dziedziczakiem</a:t>
            </a:r>
            <a:r>
              <a:rPr lang="en-IE" sz="1200" dirty="0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.</a:t>
            </a:r>
            <a:endParaRPr lang="en-IE" sz="1200" dirty="0" smtClean="0">
              <a:solidFill>
                <a:srgbClr val="FFFFFF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22" name="Google Shape;743;p54"/>
          <p:cNvSpPr txBox="1"/>
          <p:nvPr/>
        </p:nvSpPr>
        <p:spPr>
          <a:xfrm>
            <a:off x="6250285" y="1288697"/>
            <a:ext cx="1301700" cy="5186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IE" sz="16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Wsp</a:t>
            </a:r>
            <a:r>
              <a:rPr lang="en-US" sz="1600" dirty="0" err="1">
                <a:solidFill>
                  <a:schemeClr val="accent5"/>
                </a:solidFill>
              </a:rPr>
              <a:t>ół</a:t>
            </a:r>
            <a:r>
              <a:rPr lang="en-IE" sz="1600" dirty="0" err="1">
                <a:solidFill>
                  <a:schemeClr val="accent5"/>
                </a:solidFill>
                <a:ea typeface="Poppins"/>
                <a:cs typeface="Poppins"/>
                <a:sym typeface="Poppins"/>
              </a:rPr>
              <a:t>praca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743;p54"/>
          <p:cNvSpPr txBox="1"/>
          <p:nvPr/>
        </p:nvSpPr>
        <p:spPr>
          <a:xfrm>
            <a:off x="7780725" y="1275808"/>
            <a:ext cx="1301700" cy="5186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dirty="0" err="1" smtClean="0">
                <a:solidFill>
                  <a:srgbClr val="FFFFFF"/>
                </a:solidFill>
                <a:latin typeface="+mj-lt"/>
                <a:ea typeface="Poppins"/>
                <a:cs typeface="Poppins"/>
                <a:sym typeface="Poppins"/>
              </a:rPr>
              <a:t>Spotkanie</a:t>
            </a:r>
            <a:endParaRPr sz="1600" dirty="0">
              <a:solidFill>
                <a:srgbClr val="FFFFFF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25" name="Google Shape;730;p54"/>
          <p:cNvSpPr/>
          <p:nvPr/>
        </p:nvSpPr>
        <p:spPr>
          <a:xfrm rot="-5400000">
            <a:off x="6695395" y="3452549"/>
            <a:ext cx="496300" cy="603650"/>
          </a:xfrm>
          <a:prstGeom prst="flowChartOffpageConnector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739;p54"/>
          <p:cNvSpPr/>
          <p:nvPr/>
        </p:nvSpPr>
        <p:spPr>
          <a:xfrm>
            <a:off x="6663845" y="3489730"/>
            <a:ext cx="495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Google Shape;730;p54"/>
          <p:cNvSpPr/>
          <p:nvPr/>
        </p:nvSpPr>
        <p:spPr>
          <a:xfrm rot="-5400000">
            <a:off x="8159044" y="3480051"/>
            <a:ext cx="496300" cy="603650"/>
          </a:xfrm>
          <a:prstGeom prst="flowChartOffpageConnector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39;p54"/>
          <p:cNvSpPr/>
          <p:nvPr/>
        </p:nvSpPr>
        <p:spPr>
          <a:xfrm>
            <a:off x="8135849" y="3530123"/>
            <a:ext cx="495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Opieka merytoryczna</a:t>
            </a:r>
            <a:endParaRPr lang="pl-P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5949571" y="3182609"/>
            <a:ext cx="2482003" cy="678969"/>
          </a:xfrm>
        </p:spPr>
        <p:txBody>
          <a:bodyPr/>
          <a:lstStyle/>
          <a:p>
            <a:pPr algn="r"/>
            <a:r>
              <a:rPr lang="pl-PL" sz="1400" dirty="0" smtClean="0">
                <a:latin typeface="+mj-lt"/>
              </a:rPr>
              <a:t>Dr </a:t>
            </a:r>
            <a:r>
              <a:rPr lang="pl-PL" sz="1400" dirty="0">
                <a:latin typeface="+mj-lt"/>
              </a:rPr>
              <a:t>Stella </a:t>
            </a:r>
            <a:r>
              <a:rPr lang="pl-PL" sz="1400" dirty="0" err="1">
                <a:latin typeface="+mj-lt"/>
              </a:rPr>
              <a:t>Strzemecka</a:t>
            </a:r>
            <a:endParaRPr lang="pl-PL" sz="1400" dirty="0">
              <a:latin typeface="+mj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>
          <a:xfrm>
            <a:off x="1004016" y="3861578"/>
            <a:ext cx="4103536" cy="1229470"/>
          </a:xfrm>
        </p:spPr>
        <p:txBody>
          <a:bodyPr/>
          <a:lstStyle/>
          <a:p>
            <a:pPr algn="l"/>
            <a:r>
              <a:rPr lang="pl-PL" sz="1100" smtClean="0">
                <a:solidFill>
                  <a:schemeClr val="accent5"/>
                </a:solidFill>
                <a:latin typeface="+mj-lt"/>
              </a:rPr>
              <a:t>        Doktor </a:t>
            </a:r>
            <a:r>
              <a:rPr lang="pl-PL" sz="1100" dirty="0">
                <a:solidFill>
                  <a:schemeClr val="accent5"/>
                </a:solidFill>
                <a:latin typeface="+mj-lt"/>
              </a:rPr>
              <a:t>językoznawstwa, </a:t>
            </a:r>
            <a:r>
              <a:rPr lang="pl-PL" sz="1100" smtClean="0">
                <a:solidFill>
                  <a:schemeClr val="accent5"/>
                </a:solidFill>
                <a:latin typeface="+mj-lt"/>
              </a:rPr>
              <a:t>logopeda, Uniwersytet</a:t>
            </a:r>
            <a:r>
              <a:rPr lang="pl-PL" sz="1100" dirty="0">
                <a:solidFill>
                  <a:schemeClr val="accent5"/>
                </a:solidFill>
                <a:latin typeface="+mj-lt"/>
              </a:rPr>
              <a:t> Pedagogiczny Kraków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1418793" y="1231370"/>
            <a:ext cx="2598088" cy="678969"/>
          </a:xfrm>
        </p:spPr>
        <p:txBody>
          <a:bodyPr/>
          <a:lstStyle/>
          <a:p>
            <a:r>
              <a:rPr lang="pl-PL" sz="1400" dirty="0">
                <a:latin typeface="+mj-lt"/>
              </a:rPr>
              <a:t>Prof. zw. dr hab. Jagoda </a:t>
            </a:r>
            <a:r>
              <a:rPr lang="pl-PL" sz="1400" dirty="0" smtClean="0">
                <a:latin typeface="+mj-lt"/>
              </a:rPr>
              <a:t>Cieszyńska-Rożek</a:t>
            </a:r>
            <a:endParaRPr lang="pl-PL" sz="1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22" y="1243865"/>
            <a:ext cx="1018453" cy="1067371"/>
          </a:xfrm>
          <a:prstGeom prst="rect">
            <a:avLst/>
          </a:prstGeom>
        </p:spPr>
      </p:pic>
      <p:sp>
        <p:nvSpPr>
          <p:cNvPr id="8" name="Google Shape;585;p48"/>
          <p:cNvSpPr txBox="1">
            <a:spLocks/>
          </p:cNvSpPr>
          <p:nvPr/>
        </p:nvSpPr>
        <p:spPr>
          <a:xfrm>
            <a:off x="5949572" y="1228680"/>
            <a:ext cx="2482002" cy="6040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IE" sz="1400" dirty="0" err="1" smtClean="0">
                <a:latin typeface="+mj-lt"/>
              </a:rPr>
              <a:t>Prof.UAM</a:t>
            </a:r>
            <a:r>
              <a:rPr lang="en-IE" sz="1400" dirty="0" smtClean="0">
                <a:latin typeface="+mj-lt"/>
              </a:rPr>
              <a:t> </a:t>
            </a:r>
            <a:r>
              <a:rPr lang="en-IE" sz="1400" dirty="0" err="1" smtClean="0">
                <a:latin typeface="+mj-lt"/>
              </a:rPr>
              <a:t>dr</a:t>
            </a:r>
            <a:r>
              <a:rPr lang="en-IE" sz="1400" dirty="0" smtClean="0">
                <a:latin typeface="+mj-lt"/>
              </a:rPr>
              <a:t> hab. </a:t>
            </a:r>
            <a:r>
              <a:rPr lang="en-IE" sz="1400" dirty="0" err="1" smtClean="0">
                <a:latin typeface="+mj-lt"/>
              </a:rPr>
              <a:t>Justynyna</a:t>
            </a:r>
            <a:r>
              <a:rPr lang="en-IE" sz="1400" dirty="0" smtClean="0">
                <a:latin typeface="+mj-lt"/>
              </a:rPr>
              <a:t> </a:t>
            </a:r>
            <a:r>
              <a:rPr lang="en-IE" sz="1400" dirty="0" err="1" smtClean="0">
                <a:latin typeface="+mj-lt"/>
              </a:rPr>
              <a:t>Gulczy</a:t>
            </a:r>
            <a:r>
              <a:rPr lang="en-US" sz="1400" dirty="0" err="1">
                <a:latin typeface="+mj-lt"/>
              </a:rPr>
              <a:t>ń</a:t>
            </a:r>
            <a:r>
              <a:rPr lang="en-IE" sz="1400" dirty="0" err="1" smtClean="0">
                <a:latin typeface="+mj-lt"/>
              </a:rPr>
              <a:t>ska</a:t>
            </a:r>
            <a:endParaRPr lang="en-IE" sz="1400" dirty="0">
              <a:latin typeface="+mj-lt"/>
            </a:endParaRPr>
          </a:p>
        </p:txBody>
      </p:sp>
      <p:sp>
        <p:nvSpPr>
          <p:cNvPr id="9" name="Google Shape;582;p48"/>
          <p:cNvSpPr txBox="1">
            <a:spLocks/>
          </p:cNvSpPr>
          <p:nvPr/>
        </p:nvSpPr>
        <p:spPr>
          <a:xfrm>
            <a:off x="5949571" y="1758853"/>
            <a:ext cx="3506202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buClr>
                <a:schemeClr val="accent6"/>
              </a:buClr>
              <a:buSzPts val="1100"/>
            </a:pPr>
            <a:r>
              <a:rPr lang="en-IE" sz="1100" dirty="0" err="1">
                <a:latin typeface="+mj-lt"/>
              </a:rPr>
              <a:t>Pedagog</a:t>
            </a:r>
            <a:r>
              <a:rPr lang="en-IE" sz="1100" dirty="0">
                <a:latin typeface="+mj-lt"/>
              </a:rPr>
              <a:t>, </a:t>
            </a:r>
            <a:r>
              <a:rPr lang="en-IE" sz="1100" dirty="0" err="1">
                <a:latin typeface="+mj-lt"/>
              </a:rPr>
              <a:t>historyk</a:t>
            </a:r>
            <a:r>
              <a:rPr lang="en-IE" sz="1100" dirty="0">
                <a:latin typeface="+mj-lt"/>
              </a:rPr>
              <a:t> </a:t>
            </a:r>
            <a:r>
              <a:rPr lang="en-IE" sz="1100" dirty="0" err="1">
                <a:latin typeface="+mj-lt"/>
              </a:rPr>
              <a:t>wychowania</a:t>
            </a:r>
            <a:r>
              <a:rPr lang="en-IE" sz="1100" dirty="0">
                <a:latin typeface="+mj-lt"/>
              </a:rPr>
              <a:t>, </a:t>
            </a:r>
            <a:r>
              <a:rPr lang="en-IE" sz="1100" dirty="0" err="1">
                <a:latin typeface="+mj-lt"/>
              </a:rPr>
              <a:t>logopeda</a:t>
            </a:r>
            <a:r>
              <a:rPr lang="en-IE" sz="1100" dirty="0" smtClean="0">
                <a:latin typeface="+mj-lt"/>
              </a:rPr>
              <a:t>, </a:t>
            </a:r>
          </a:p>
          <a:p>
            <a:pPr marL="0" indent="0">
              <a:buClr>
                <a:schemeClr val="accent6"/>
              </a:buClr>
              <a:buSzPts val="1100"/>
            </a:pPr>
            <a:r>
              <a:rPr lang="en-IE" sz="1100" dirty="0" err="1" smtClean="0">
                <a:latin typeface="+mj-lt"/>
              </a:rPr>
              <a:t>Profesor</a:t>
            </a:r>
            <a:r>
              <a:rPr lang="en-IE" sz="1100" dirty="0" smtClean="0">
                <a:latin typeface="+mj-lt"/>
              </a:rPr>
              <a:t> </a:t>
            </a:r>
            <a:r>
              <a:rPr lang="en-IE" sz="1100" dirty="0" err="1" smtClean="0">
                <a:latin typeface="+mj-lt"/>
              </a:rPr>
              <a:t>Uniwersytet</a:t>
            </a:r>
            <a:r>
              <a:rPr lang="en-IE" sz="1100" dirty="0" smtClean="0">
                <a:latin typeface="+mj-lt"/>
              </a:rPr>
              <a:t> UAM w </a:t>
            </a:r>
            <a:r>
              <a:rPr lang="en-IE" sz="1100" dirty="0" err="1" smtClean="0">
                <a:latin typeface="+mj-lt"/>
              </a:rPr>
              <a:t>Poznaniu</a:t>
            </a:r>
            <a:endParaRPr lang="en-IE" sz="1100" dirty="0">
              <a:latin typeface="+mj-lt"/>
            </a:endParaRPr>
          </a:p>
        </p:txBody>
      </p:sp>
      <p:sp>
        <p:nvSpPr>
          <p:cNvPr id="10" name="Google Shape;582;p48"/>
          <p:cNvSpPr txBox="1">
            <a:spLocks/>
          </p:cNvSpPr>
          <p:nvPr/>
        </p:nvSpPr>
        <p:spPr>
          <a:xfrm>
            <a:off x="1371038" y="1822262"/>
            <a:ext cx="2919625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buClr>
                <a:schemeClr val="accent6"/>
              </a:buClr>
              <a:buSzPts val="1100"/>
            </a:pPr>
            <a:r>
              <a:rPr lang="en-IE" sz="1100" dirty="0" err="1" smtClean="0">
                <a:latin typeface="+mj-lt"/>
              </a:rPr>
              <a:t>Psycholog</a:t>
            </a:r>
            <a:r>
              <a:rPr lang="en-IE" sz="1100" dirty="0">
                <a:latin typeface="+mj-lt"/>
              </a:rPr>
              <a:t>, </a:t>
            </a:r>
            <a:r>
              <a:rPr lang="en-IE" sz="1100" dirty="0" err="1" smtClean="0">
                <a:latin typeface="+mj-lt"/>
              </a:rPr>
              <a:t>logopeda</a:t>
            </a:r>
            <a:r>
              <a:rPr lang="en-IE" sz="1100" dirty="0" smtClean="0">
                <a:latin typeface="+mj-lt"/>
              </a:rPr>
              <a:t>, </a:t>
            </a:r>
            <a:r>
              <a:rPr lang="en-IE" sz="1100" dirty="0" err="1" smtClean="0">
                <a:latin typeface="+mj-lt"/>
              </a:rPr>
              <a:t>Profesor</a:t>
            </a:r>
            <a:r>
              <a:rPr lang="en-IE" sz="1100" dirty="0" smtClean="0">
                <a:latin typeface="+mj-lt"/>
              </a:rPr>
              <a:t> </a:t>
            </a:r>
            <a:r>
              <a:rPr lang="en-IE" sz="1100" dirty="0" err="1" smtClean="0">
                <a:latin typeface="+mj-lt"/>
              </a:rPr>
              <a:t>Uniwersytetu</a:t>
            </a:r>
            <a:r>
              <a:rPr lang="en-IE" sz="1100" dirty="0" smtClean="0">
                <a:latin typeface="+mj-lt"/>
              </a:rPr>
              <a:t> </a:t>
            </a:r>
            <a:r>
              <a:rPr lang="en-IE" sz="1100" dirty="0" err="1" smtClean="0">
                <a:latin typeface="+mj-lt"/>
              </a:rPr>
              <a:t>Pedagogicznego</a:t>
            </a:r>
            <a:r>
              <a:rPr lang="en-IE" sz="1100" dirty="0" smtClean="0">
                <a:latin typeface="+mj-lt"/>
              </a:rPr>
              <a:t> w </a:t>
            </a:r>
            <a:r>
              <a:rPr lang="en-IE" sz="1100" dirty="0" err="1" smtClean="0">
                <a:latin typeface="+mj-lt"/>
              </a:rPr>
              <a:t>Krakowie</a:t>
            </a:r>
            <a:endParaRPr lang="en-IE" sz="1100" dirty="0">
              <a:latin typeface="+mj-lt"/>
            </a:endParaRPr>
          </a:p>
        </p:txBody>
      </p:sp>
      <p:sp>
        <p:nvSpPr>
          <p:cNvPr id="11" name="Subtitle 3"/>
          <p:cNvSpPr>
            <a:spLocks noGrp="1"/>
          </p:cNvSpPr>
          <p:nvPr>
            <p:ph type="subTitle" idx="2"/>
          </p:nvPr>
        </p:nvSpPr>
        <p:spPr>
          <a:xfrm>
            <a:off x="1418793" y="3182610"/>
            <a:ext cx="2598088" cy="678969"/>
          </a:xfrm>
        </p:spPr>
        <p:txBody>
          <a:bodyPr/>
          <a:lstStyle/>
          <a:p>
            <a:pPr algn="r"/>
            <a:r>
              <a:rPr lang="pl-PL" sz="1400" dirty="0">
                <a:latin typeface="+mj-lt"/>
              </a:rPr>
              <a:t>Dr Elżbieta </a:t>
            </a:r>
            <a:r>
              <a:rPr lang="pl-PL" sz="1400" dirty="0" err="1">
                <a:latin typeface="+mj-lt"/>
              </a:rPr>
              <a:t>Ławczys</a:t>
            </a:r>
            <a:endParaRPr lang="pl-PL" sz="14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50849" y="3914030"/>
            <a:ext cx="29502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>
                <a:solidFill>
                  <a:schemeClr val="accent5"/>
                </a:solidFill>
              </a:rPr>
              <a:t>Doktor </a:t>
            </a:r>
            <a:r>
              <a:rPr lang="pl-PL" sz="1100" dirty="0">
                <a:solidFill>
                  <a:schemeClr val="accent5"/>
                </a:solidFill>
              </a:rPr>
              <a:t>w dziedzinie nauk społecznych </a:t>
            </a:r>
            <a:r>
              <a:rPr lang="pl-PL" sz="1100" dirty="0" smtClean="0">
                <a:solidFill>
                  <a:schemeClr val="accent5"/>
                </a:solidFill>
              </a:rPr>
              <a:t>Uniwersytetu Jagiellońskiego</a:t>
            </a:r>
            <a:endParaRPr lang="pl-PL" sz="1100" dirty="0">
              <a:solidFill>
                <a:schemeClr val="accent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5" y="1238526"/>
            <a:ext cx="1046081" cy="1046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91" y="2934572"/>
            <a:ext cx="745314" cy="1117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4" y="3053381"/>
            <a:ext cx="1046081" cy="1042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8"/>
          <p:cNvSpPr txBox="1">
            <a:spLocks noGrp="1"/>
          </p:cNvSpPr>
          <p:nvPr>
            <p:ph type="title"/>
          </p:nvPr>
        </p:nvSpPr>
        <p:spPr>
          <a:xfrm>
            <a:off x="560690" y="167648"/>
            <a:ext cx="77190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err="1" smtClean="0"/>
              <a:t>Partnerzy</a:t>
            </a:r>
            <a:endParaRPr dirty="0"/>
          </a:p>
        </p:txBody>
      </p:sp>
      <p:sp>
        <p:nvSpPr>
          <p:cNvPr id="582" name="Google Shape;582;p48"/>
          <p:cNvSpPr txBox="1">
            <a:spLocks noGrp="1"/>
          </p:cNvSpPr>
          <p:nvPr>
            <p:ph type="subTitle" idx="1"/>
          </p:nvPr>
        </p:nvSpPr>
        <p:spPr>
          <a:xfrm>
            <a:off x="1233431" y="2521156"/>
            <a:ext cx="2686532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accent6"/>
              </a:buClr>
              <a:buSzPts val="1100"/>
            </a:pPr>
            <a:r>
              <a:rPr lang="en-IE" sz="1100" dirty="0" err="1"/>
              <a:t>Prezes</a:t>
            </a:r>
            <a:r>
              <a:rPr lang="en-IE" sz="1100" dirty="0"/>
              <a:t> </a:t>
            </a:r>
            <a:r>
              <a:rPr lang="en-IE" sz="1100" dirty="0" err="1" smtClean="0"/>
              <a:t>Polskiej</a:t>
            </a:r>
            <a:r>
              <a:rPr lang="en-IE" sz="1100" dirty="0" smtClean="0"/>
              <a:t> </a:t>
            </a:r>
            <a:r>
              <a:rPr lang="en-IE" sz="1100" dirty="0" err="1" smtClean="0"/>
              <a:t>Macierzy</a:t>
            </a:r>
            <a:r>
              <a:rPr lang="en-IE" sz="1100" dirty="0" smtClean="0"/>
              <a:t> </a:t>
            </a:r>
            <a:r>
              <a:rPr lang="en-IE" sz="1100" dirty="0" err="1" smtClean="0"/>
              <a:t>Szkolnej</a:t>
            </a:r>
            <a:r>
              <a:rPr lang="en-IE" sz="1100" dirty="0" smtClean="0"/>
              <a:t> </a:t>
            </a:r>
            <a:r>
              <a:rPr lang="en-IE" sz="1100" dirty="0"/>
              <a:t>w </a:t>
            </a:r>
            <a:r>
              <a:rPr lang="en-IE" sz="1100" dirty="0" err="1" smtClean="0"/>
              <a:t>Belgii</a:t>
            </a:r>
            <a:endParaRPr lang="en-IE" sz="1100" dirty="0"/>
          </a:p>
        </p:txBody>
      </p:sp>
      <p:sp>
        <p:nvSpPr>
          <p:cNvPr id="583" name="Google Shape;583;p48"/>
          <p:cNvSpPr txBox="1">
            <a:spLocks noGrp="1"/>
          </p:cNvSpPr>
          <p:nvPr>
            <p:ph type="subTitle" idx="2"/>
          </p:nvPr>
        </p:nvSpPr>
        <p:spPr>
          <a:xfrm>
            <a:off x="1352443" y="2074631"/>
            <a:ext cx="2357700" cy="565213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smtClean="0">
                <a:latin typeface="+mj-lt"/>
              </a:rPr>
              <a:t>Barbara </a:t>
            </a:r>
            <a:r>
              <a:rPr lang="en-IE" dirty="0" err="1" smtClean="0">
                <a:latin typeface="+mj-lt"/>
              </a:rPr>
              <a:t>Wojda</a:t>
            </a:r>
            <a:endParaRPr dirty="0">
              <a:latin typeface="+mj-lt"/>
            </a:endParaRPr>
          </a:p>
        </p:txBody>
      </p:sp>
      <p:sp>
        <p:nvSpPr>
          <p:cNvPr id="584" name="Google Shape;584;p48"/>
          <p:cNvSpPr txBox="1">
            <a:spLocks noGrp="1"/>
          </p:cNvSpPr>
          <p:nvPr>
            <p:ph type="subTitle" idx="3"/>
          </p:nvPr>
        </p:nvSpPr>
        <p:spPr>
          <a:xfrm>
            <a:off x="1206386" y="1391536"/>
            <a:ext cx="2536477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accent6"/>
              </a:buClr>
              <a:buSzPts val="1100"/>
            </a:pPr>
            <a:r>
              <a:rPr lang="en-IE" sz="1100" dirty="0" err="1"/>
              <a:t>Prezes</a:t>
            </a:r>
            <a:r>
              <a:rPr lang="en-IE" sz="1100" dirty="0"/>
              <a:t> </a:t>
            </a:r>
            <a:r>
              <a:rPr lang="en-IE" sz="1100" dirty="0" err="1"/>
              <a:t>Polskiej</a:t>
            </a:r>
            <a:r>
              <a:rPr lang="en-IE" sz="1100" dirty="0"/>
              <a:t> </a:t>
            </a:r>
            <a:r>
              <a:rPr lang="en-IE" sz="1100" dirty="0" err="1"/>
              <a:t>Macierzy</a:t>
            </a:r>
            <a:r>
              <a:rPr lang="en-IE" sz="1100" dirty="0"/>
              <a:t> </a:t>
            </a:r>
            <a:r>
              <a:rPr lang="en-IE" sz="1100" dirty="0" err="1"/>
              <a:t>Szkolnej</a:t>
            </a:r>
            <a:r>
              <a:rPr lang="en-IE" sz="1100" dirty="0"/>
              <a:t> w </a:t>
            </a:r>
            <a:r>
              <a:rPr lang="en-IE" sz="1100" dirty="0" smtClean="0"/>
              <a:t>UK</a:t>
            </a:r>
            <a:endParaRPr lang="en-IE" sz="1100" dirty="0"/>
          </a:p>
        </p:txBody>
      </p:sp>
      <p:sp>
        <p:nvSpPr>
          <p:cNvPr id="585" name="Google Shape;585;p48"/>
          <p:cNvSpPr txBox="1">
            <a:spLocks noGrp="1"/>
          </p:cNvSpPr>
          <p:nvPr>
            <p:ph type="subTitle" idx="4"/>
          </p:nvPr>
        </p:nvSpPr>
        <p:spPr>
          <a:xfrm>
            <a:off x="1346513" y="955412"/>
            <a:ext cx="2357700" cy="61043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dirty="0" smtClean="0">
                <a:latin typeface="+mj-lt"/>
              </a:rPr>
              <a:t>Krystyna </a:t>
            </a:r>
            <a:r>
              <a:rPr lang="en-IE" dirty="0" err="1" smtClean="0">
                <a:latin typeface="+mj-lt"/>
              </a:rPr>
              <a:t>Oliffe</a:t>
            </a:r>
            <a:endParaRPr dirty="0">
              <a:latin typeface="+mj-lt"/>
            </a:endParaRPr>
          </a:p>
        </p:txBody>
      </p:sp>
      <p:sp>
        <p:nvSpPr>
          <p:cNvPr id="13" name="Google Shape;583;p48"/>
          <p:cNvSpPr txBox="1">
            <a:spLocks/>
          </p:cNvSpPr>
          <p:nvPr/>
        </p:nvSpPr>
        <p:spPr>
          <a:xfrm>
            <a:off x="1346513" y="3437199"/>
            <a:ext cx="2357701" cy="6060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 algn="r"/>
            <a:r>
              <a:rPr lang="en-IE" dirty="0" smtClean="0">
                <a:latin typeface="+mj-lt"/>
              </a:rPr>
              <a:t>Danuta </a:t>
            </a:r>
            <a:r>
              <a:rPr lang="en-IE" dirty="0" err="1" smtClean="0">
                <a:latin typeface="+mj-lt"/>
              </a:rPr>
              <a:t>Bukszy</a:t>
            </a:r>
            <a:r>
              <a:rPr lang="en-IE" b="0" dirty="0" err="1">
                <a:latin typeface="+mj-lt"/>
              </a:rPr>
              <a:t>ń</a:t>
            </a:r>
            <a:r>
              <a:rPr lang="en-IE" dirty="0" err="1" smtClean="0">
                <a:latin typeface="+mj-lt"/>
              </a:rPr>
              <a:t>ska</a:t>
            </a:r>
            <a:r>
              <a:rPr lang="en-IE" dirty="0" smtClean="0">
                <a:latin typeface="+mj-lt"/>
              </a:rPr>
              <a:t> - </a:t>
            </a:r>
            <a:r>
              <a:rPr lang="en-IE" dirty="0" err="1" smtClean="0">
                <a:latin typeface="+mj-lt"/>
              </a:rPr>
              <a:t>Lemoye</a:t>
            </a:r>
            <a:endParaRPr lang="en-IE" dirty="0">
              <a:latin typeface="+mj-lt"/>
            </a:endParaRPr>
          </a:p>
        </p:txBody>
      </p:sp>
      <p:sp>
        <p:nvSpPr>
          <p:cNvPr id="14" name="Google Shape;582;p48"/>
          <p:cNvSpPr txBox="1">
            <a:spLocks/>
          </p:cNvSpPr>
          <p:nvPr/>
        </p:nvSpPr>
        <p:spPr>
          <a:xfrm>
            <a:off x="1227218" y="3884763"/>
            <a:ext cx="2934702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buClr>
                <a:schemeClr val="accent6"/>
              </a:buClr>
              <a:buSzPts val="1100"/>
            </a:pPr>
            <a:r>
              <a:rPr lang="en-IE" sz="1100" dirty="0" err="1"/>
              <a:t>Prezes</a:t>
            </a:r>
            <a:r>
              <a:rPr lang="en-IE" sz="1100" dirty="0"/>
              <a:t> </a:t>
            </a:r>
            <a:r>
              <a:rPr lang="en-IE" sz="1100" dirty="0" err="1"/>
              <a:t>Polskiej</a:t>
            </a:r>
            <a:r>
              <a:rPr lang="en-IE" sz="1100" dirty="0"/>
              <a:t> </a:t>
            </a:r>
            <a:r>
              <a:rPr lang="en-IE" sz="1100" dirty="0" err="1"/>
              <a:t>Macierzy</a:t>
            </a:r>
            <a:r>
              <a:rPr lang="en-IE" sz="1100" dirty="0"/>
              <a:t> </a:t>
            </a:r>
            <a:r>
              <a:rPr lang="en-IE" sz="1100" dirty="0" err="1" smtClean="0"/>
              <a:t>Szkolnej</a:t>
            </a:r>
            <a:r>
              <a:rPr lang="en-IE" sz="1100" dirty="0" smtClean="0"/>
              <a:t> we </a:t>
            </a:r>
            <a:r>
              <a:rPr lang="en-IE" sz="1100" dirty="0" err="1" smtClean="0"/>
              <a:t>Francji</a:t>
            </a:r>
            <a:endParaRPr lang="en-IE" sz="1100" dirty="0"/>
          </a:p>
        </p:txBody>
      </p:sp>
      <p:sp>
        <p:nvSpPr>
          <p:cNvPr id="15" name="Google Shape;585;p48"/>
          <p:cNvSpPr txBox="1">
            <a:spLocks/>
          </p:cNvSpPr>
          <p:nvPr/>
        </p:nvSpPr>
        <p:spPr>
          <a:xfrm>
            <a:off x="6140072" y="982461"/>
            <a:ext cx="2357700" cy="5643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IE" dirty="0" smtClean="0">
                <a:latin typeface="+mj-lt"/>
              </a:rPr>
              <a:t>Anna </a:t>
            </a:r>
            <a:r>
              <a:rPr lang="en-IE" dirty="0" err="1" smtClean="0">
                <a:latin typeface="+mj-lt"/>
              </a:rPr>
              <a:t>Dunajewski</a:t>
            </a:r>
            <a:endParaRPr lang="en-IE" dirty="0">
              <a:latin typeface="+mj-lt"/>
            </a:endParaRPr>
          </a:p>
        </p:txBody>
      </p:sp>
      <p:sp>
        <p:nvSpPr>
          <p:cNvPr id="16" name="Google Shape;582;p48"/>
          <p:cNvSpPr txBox="1">
            <a:spLocks/>
          </p:cNvSpPr>
          <p:nvPr/>
        </p:nvSpPr>
        <p:spPr>
          <a:xfrm>
            <a:off x="5987102" y="1435771"/>
            <a:ext cx="266364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>
              <a:buClr>
                <a:schemeClr val="accent6"/>
              </a:buClr>
              <a:buSzPts val="1100"/>
            </a:pPr>
            <a:r>
              <a:rPr lang="en-IE" sz="1100" dirty="0" err="1" smtClean="0"/>
              <a:t>Wiceprezes</a:t>
            </a:r>
            <a:r>
              <a:rPr lang="en-IE" sz="1100" dirty="0" smtClean="0"/>
              <a:t> </a:t>
            </a:r>
            <a:r>
              <a:rPr lang="en-IE" sz="1100" dirty="0" err="1" smtClean="0"/>
              <a:t>Kongresu</a:t>
            </a:r>
            <a:r>
              <a:rPr lang="en-IE" sz="1100" dirty="0" smtClean="0"/>
              <a:t> </a:t>
            </a:r>
            <a:r>
              <a:rPr lang="en-IE" sz="1100" dirty="0" err="1" smtClean="0"/>
              <a:t>O</a:t>
            </a:r>
            <a:r>
              <a:rPr lang="en-IE" sz="1100" dirty="0" err="1"/>
              <a:t>ś</a:t>
            </a:r>
            <a:r>
              <a:rPr lang="en-IE" sz="1100" dirty="0" err="1" smtClean="0"/>
              <a:t>wiaty</a:t>
            </a:r>
            <a:r>
              <a:rPr lang="en-IE" sz="1100" dirty="0" smtClean="0"/>
              <a:t> </a:t>
            </a:r>
            <a:r>
              <a:rPr lang="en-IE" sz="1100" dirty="0" err="1" smtClean="0"/>
              <a:t>Polonijnej</a:t>
            </a:r>
            <a:r>
              <a:rPr lang="en-IE" sz="1100" dirty="0" smtClean="0"/>
              <a:t> USA</a:t>
            </a:r>
            <a:endParaRPr lang="en-IE" sz="1100" dirty="0"/>
          </a:p>
        </p:txBody>
      </p:sp>
      <p:sp>
        <p:nvSpPr>
          <p:cNvPr id="17" name="Google Shape;585;p48"/>
          <p:cNvSpPr txBox="1">
            <a:spLocks/>
          </p:cNvSpPr>
          <p:nvPr/>
        </p:nvSpPr>
        <p:spPr>
          <a:xfrm>
            <a:off x="6140072" y="2196313"/>
            <a:ext cx="2357700" cy="6040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IE" dirty="0" err="1" smtClean="0">
                <a:latin typeface="+mj-lt"/>
              </a:rPr>
              <a:t>Aneta</a:t>
            </a:r>
            <a:r>
              <a:rPr lang="en-IE" dirty="0" smtClean="0">
                <a:latin typeface="+mj-lt"/>
              </a:rPr>
              <a:t> </a:t>
            </a:r>
            <a:r>
              <a:rPr lang="en-IE" dirty="0" err="1" smtClean="0">
                <a:latin typeface="+mj-lt"/>
              </a:rPr>
              <a:t>Zawacka-Uveges</a:t>
            </a:r>
            <a:endParaRPr lang="en-IE" dirty="0">
              <a:latin typeface="+mj-lt"/>
            </a:endParaRPr>
          </a:p>
        </p:txBody>
      </p:sp>
      <p:sp>
        <p:nvSpPr>
          <p:cNvPr id="18" name="Google Shape;582;p48"/>
          <p:cNvSpPr txBox="1">
            <a:spLocks/>
          </p:cNvSpPr>
          <p:nvPr/>
        </p:nvSpPr>
        <p:spPr>
          <a:xfrm>
            <a:off x="6417759" y="2620525"/>
            <a:ext cx="266364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>
              <a:buClr>
                <a:schemeClr val="accent6"/>
              </a:buClr>
              <a:buSzPts val="1100"/>
            </a:pPr>
            <a:r>
              <a:rPr lang="en-IE" sz="1100" dirty="0" err="1" smtClean="0"/>
              <a:t>Polska</a:t>
            </a:r>
            <a:r>
              <a:rPr lang="en-IE" sz="1100" dirty="0" smtClean="0"/>
              <a:t> Szko</a:t>
            </a:r>
            <a:r>
              <a:rPr lang="en-IE" sz="1100" dirty="0"/>
              <a:t>ł</a:t>
            </a:r>
            <a:r>
              <a:rPr lang="en-IE" sz="1100" dirty="0" smtClean="0"/>
              <a:t>a SEN w </a:t>
            </a:r>
            <a:r>
              <a:rPr lang="en-IE" sz="1100" dirty="0" err="1" smtClean="0"/>
              <a:t>Dublinie</a:t>
            </a:r>
            <a:endParaRPr lang="en-IE" sz="11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sp>
        <p:nvSpPr>
          <p:cNvPr id="20" name="Google Shape;585;p48"/>
          <p:cNvSpPr txBox="1">
            <a:spLocks/>
          </p:cNvSpPr>
          <p:nvPr/>
        </p:nvSpPr>
        <p:spPr>
          <a:xfrm>
            <a:off x="6140072" y="3491685"/>
            <a:ext cx="2357700" cy="6040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dirty="0" err="1" smtClean="0">
                <a:latin typeface="+mj-lt"/>
              </a:rPr>
              <a:t>Dr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Lidia </a:t>
            </a:r>
            <a:r>
              <a:rPr lang="en-US" dirty="0" err="1">
                <a:latin typeface="+mj-lt"/>
              </a:rPr>
              <a:t>Zabrocka</a:t>
            </a:r>
            <a:endParaRPr lang="en-IE" dirty="0">
              <a:latin typeface="+mj-lt"/>
            </a:endParaRPr>
          </a:p>
        </p:txBody>
      </p:sp>
      <p:sp>
        <p:nvSpPr>
          <p:cNvPr id="21" name="Google Shape;582;p48"/>
          <p:cNvSpPr txBox="1">
            <a:spLocks/>
          </p:cNvSpPr>
          <p:nvPr/>
        </p:nvSpPr>
        <p:spPr>
          <a:xfrm>
            <a:off x="6417759" y="3884763"/>
            <a:ext cx="3506202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buClr>
                <a:schemeClr val="accent6"/>
              </a:buClr>
              <a:buSzPts val="1100"/>
            </a:pPr>
            <a:r>
              <a:rPr lang="en-US" sz="1100" dirty="0" err="1"/>
              <a:t>Polska</a:t>
            </a:r>
            <a:r>
              <a:rPr lang="en-US" sz="1100" dirty="0"/>
              <a:t> </a:t>
            </a:r>
            <a:r>
              <a:rPr lang="en-US" sz="1100" dirty="0" err="1" smtClean="0"/>
              <a:t>Szko</a:t>
            </a:r>
            <a:r>
              <a:rPr lang="en-IE" sz="1100" dirty="0" err="1"/>
              <a:t>ł</a:t>
            </a:r>
            <a:r>
              <a:rPr lang="en-US" sz="1100" dirty="0" smtClean="0"/>
              <a:t>a </a:t>
            </a:r>
            <a:r>
              <a:rPr lang="en-US" sz="1100" dirty="0" err="1"/>
              <a:t>im</a:t>
            </a:r>
            <a:r>
              <a:rPr lang="en-US" sz="1100" dirty="0"/>
              <a:t>. MSC w Leuven</a:t>
            </a:r>
            <a:endParaRPr lang="en-IE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9" y="3417793"/>
            <a:ext cx="912937" cy="912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22" y="2196313"/>
            <a:ext cx="716107" cy="1074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0" y="2073271"/>
            <a:ext cx="930278" cy="866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8" y="945395"/>
            <a:ext cx="927100" cy="69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22" y="3491685"/>
            <a:ext cx="786156" cy="786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76" y="953441"/>
            <a:ext cx="794597" cy="993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PRELEGENCI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1473974" y="2702516"/>
            <a:ext cx="2357700" cy="521178"/>
          </a:xfrm>
        </p:spPr>
        <p:txBody>
          <a:bodyPr/>
          <a:lstStyle/>
          <a:p>
            <a:pPr algn="r"/>
            <a:r>
              <a:rPr lang="pl-PL" sz="1400" dirty="0" smtClean="0">
                <a:latin typeface="+mj-lt"/>
              </a:rPr>
              <a:t>Dr </a:t>
            </a:r>
            <a:r>
              <a:rPr lang="pl-PL" sz="1400" dirty="0">
                <a:latin typeface="+mj-lt"/>
              </a:rPr>
              <a:t>Katarzyna </a:t>
            </a:r>
            <a:r>
              <a:rPr lang="pl-PL" sz="1400" dirty="0" err="1">
                <a:latin typeface="+mj-lt"/>
              </a:rPr>
              <a:t>Sedivy</a:t>
            </a:r>
            <a:r>
              <a:rPr lang="pl-PL" sz="1400" dirty="0">
                <a:latin typeface="+mj-lt"/>
              </a:rPr>
              <a:t>-Mączka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1473974" y="1437160"/>
            <a:ext cx="2357700" cy="523401"/>
          </a:xfrm>
        </p:spPr>
        <p:txBody>
          <a:bodyPr/>
          <a:lstStyle/>
          <a:p>
            <a:r>
              <a:rPr lang="pl-PL" sz="1400" dirty="0">
                <a:latin typeface="+mj-lt"/>
              </a:rPr>
              <a:t>Dr hab. </a:t>
            </a:r>
            <a:r>
              <a:rPr lang="pl-PL" sz="1400" dirty="0" smtClean="0">
                <a:latin typeface="+mj-lt"/>
              </a:rPr>
              <a:t>Prof. Marta </a:t>
            </a:r>
            <a:r>
              <a:rPr lang="pl-PL" sz="1400" dirty="0" err="1">
                <a:latin typeface="+mj-lt"/>
              </a:rPr>
              <a:t>Korendo</a:t>
            </a:r>
            <a:endParaRPr lang="pl-PL" sz="1400" dirty="0">
              <a:latin typeface="+mj-lt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473974" y="4092044"/>
            <a:ext cx="2357700" cy="5251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pl-PL" sz="1400" dirty="0">
                <a:latin typeface="+mj-lt"/>
              </a:rPr>
              <a:t>Agata Zakrzewska-</a:t>
            </a:r>
            <a:r>
              <a:rPr lang="pl-PL" sz="1400" dirty="0" err="1">
                <a:latin typeface="+mj-lt"/>
              </a:rPr>
              <a:t>Okrojek</a:t>
            </a:r>
            <a:endParaRPr lang="pl-PL" sz="1400" dirty="0">
              <a:latin typeface="+mj-lt"/>
            </a:endParaRP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6007070" y="2688625"/>
            <a:ext cx="2449286" cy="5211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pl-PL" sz="1400" dirty="0" smtClean="0">
                <a:latin typeface="+mj-lt"/>
              </a:rPr>
              <a:t>Dr </a:t>
            </a:r>
            <a:r>
              <a:rPr lang="pl-PL" sz="1400" dirty="0">
                <a:latin typeface="+mj-lt"/>
              </a:rPr>
              <a:t>Stella </a:t>
            </a:r>
            <a:r>
              <a:rPr lang="pl-PL" sz="1400" dirty="0" err="1">
                <a:latin typeface="+mj-lt"/>
              </a:rPr>
              <a:t>Strzemecka</a:t>
            </a:r>
            <a:endParaRPr lang="pl-PL" sz="1400" dirty="0">
              <a:latin typeface="+mj-lt"/>
            </a:endParaRPr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6007070" y="1437160"/>
            <a:ext cx="2449287" cy="503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pl-PL" sz="1400" dirty="0">
                <a:latin typeface="+mj-lt"/>
              </a:rPr>
              <a:t>Kinga Maciaszczyk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6007069" y="4092044"/>
            <a:ext cx="2449287" cy="5251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pl-PL" sz="1400" dirty="0">
                <a:latin typeface="+mj-lt"/>
              </a:rPr>
              <a:t>Dominik </a:t>
            </a:r>
            <a:r>
              <a:rPr lang="pl-PL" sz="1400" dirty="0" err="1">
                <a:latin typeface="+mj-lt"/>
              </a:rPr>
              <a:t>Merkun</a:t>
            </a:r>
            <a:endParaRPr lang="pl-PL" sz="1400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91" y="1453067"/>
            <a:ext cx="549906" cy="815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3" y="1430100"/>
            <a:ext cx="712394" cy="7397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91" y="4118918"/>
            <a:ext cx="549906" cy="8251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91" y="2698059"/>
            <a:ext cx="549906" cy="8248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0" y="4092044"/>
            <a:ext cx="622979" cy="8223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8" y="4846481"/>
            <a:ext cx="2142552" cy="2418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05327" y="461978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>
                <a:solidFill>
                  <a:schemeClr val="accent5"/>
                </a:solidFill>
              </a:rPr>
              <a:t>Właścicielka Szkoły Języka </a:t>
            </a:r>
            <a:r>
              <a:rPr lang="pl-PL" sz="1100">
                <a:solidFill>
                  <a:schemeClr val="accent5"/>
                </a:solidFill>
              </a:rPr>
              <a:t>Polskiego </a:t>
            </a:r>
            <a:endParaRPr lang="pl-PL" sz="1100" smtClean="0">
              <a:solidFill>
                <a:schemeClr val="accent5"/>
              </a:solidFill>
            </a:endParaRPr>
          </a:p>
          <a:p>
            <a:r>
              <a:rPr lang="pl-PL" sz="1100" dirty="0" smtClean="0">
                <a:solidFill>
                  <a:schemeClr val="accent5"/>
                </a:solidFill>
              </a:rPr>
              <a:t>POLSKI </a:t>
            </a:r>
            <a:r>
              <a:rPr lang="pl-PL" sz="1100" dirty="0">
                <a:solidFill>
                  <a:schemeClr val="accent5"/>
                </a:solidFill>
              </a:rPr>
              <a:t>NA CZASIE w </a:t>
            </a:r>
            <a:r>
              <a:rPr lang="pl-PL" sz="1100" dirty="0" smtClean="0">
                <a:solidFill>
                  <a:schemeClr val="accent5"/>
                </a:solidFill>
              </a:rPr>
              <a:t>Pabianicach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34132" y="326439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>
                <a:solidFill>
                  <a:schemeClr val="accent5"/>
                </a:solidFill>
              </a:rPr>
              <a:t>Wykładowczyni i badaczka Uniwersytetu </a:t>
            </a:r>
            <a:endParaRPr lang="pl-PL" sz="1100" dirty="0" smtClean="0">
              <a:solidFill>
                <a:schemeClr val="accent5"/>
              </a:solidFill>
            </a:endParaRPr>
          </a:p>
          <a:p>
            <a:r>
              <a:rPr lang="pl-PL" sz="1100" dirty="0" smtClean="0">
                <a:solidFill>
                  <a:schemeClr val="accent5"/>
                </a:solidFill>
              </a:rPr>
              <a:t>Jagiellońskiego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069" y="195441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>
                <a:solidFill>
                  <a:schemeClr val="accent5"/>
                </a:solidFill>
              </a:rPr>
              <a:t>Konsultant Szkoła z </a:t>
            </a:r>
            <a:r>
              <a:rPr lang="pl-PL" sz="1100" dirty="0" smtClean="0">
                <a:solidFill>
                  <a:schemeClr val="accent5"/>
                </a:solidFill>
              </a:rPr>
              <a:t>TVP, psycholog</a:t>
            </a:r>
            <a:r>
              <a:rPr lang="pl-PL" sz="1100">
                <a:solidFill>
                  <a:schemeClr val="accent5"/>
                </a:solidFill>
              </a:rPr>
              <a:t>, </a:t>
            </a:r>
            <a:endParaRPr lang="pl-PL" sz="1100" smtClean="0">
              <a:solidFill>
                <a:schemeClr val="accent5"/>
              </a:solidFill>
            </a:endParaRPr>
          </a:p>
          <a:p>
            <a:r>
              <a:rPr lang="pl-PL" sz="1100" dirty="0" smtClean="0">
                <a:solidFill>
                  <a:schemeClr val="accent5"/>
                </a:solidFill>
              </a:rPr>
              <a:t>trener</a:t>
            </a:r>
            <a:r>
              <a:rPr lang="pl-PL" sz="1100" dirty="0">
                <a:solidFill>
                  <a:schemeClr val="accent5"/>
                </a:solidFill>
              </a:rPr>
              <a:t>, </a:t>
            </a:r>
            <a:r>
              <a:rPr lang="pl-PL" sz="1100" dirty="0" smtClean="0">
                <a:solidFill>
                  <a:schemeClr val="accent5"/>
                </a:solidFill>
              </a:rPr>
              <a:t>szkoleniowiec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62132" y="3233308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>
                <a:solidFill>
                  <a:schemeClr val="accent5"/>
                </a:solidFill>
              </a:rPr>
              <a:t>Adiunkt w Katedrze Logopedii i Zaburzeń </a:t>
            </a:r>
            <a:endParaRPr lang="pl-PL" sz="1100" dirty="0" smtClean="0">
              <a:solidFill>
                <a:schemeClr val="accent5"/>
              </a:solidFill>
            </a:endParaRPr>
          </a:p>
          <a:p>
            <a:r>
              <a:rPr lang="pl-PL" sz="1100" dirty="0" smtClean="0">
                <a:solidFill>
                  <a:schemeClr val="accent5"/>
                </a:solidFill>
              </a:rPr>
              <a:t>Rozwoju </a:t>
            </a:r>
            <a:r>
              <a:rPr lang="pl-PL" sz="1100" dirty="0">
                <a:solidFill>
                  <a:schemeClr val="accent5"/>
                </a:solidFill>
              </a:rPr>
              <a:t>Uniwersytetu Pedagogicznego </a:t>
            </a:r>
            <a:endParaRPr lang="pl-PL" sz="1100" dirty="0" smtClean="0">
              <a:solidFill>
                <a:schemeClr val="accent5"/>
              </a:solidFill>
            </a:endParaRPr>
          </a:p>
          <a:p>
            <a:r>
              <a:rPr lang="pl-PL" sz="1100" dirty="0" smtClean="0">
                <a:solidFill>
                  <a:schemeClr val="accent5"/>
                </a:solidFill>
              </a:rPr>
              <a:t>im</a:t>
            </a:r>
            <a:r>
              <a:rPr lang="pl-PL" sz="1100" dirty="0">
                <a:solidFill>
                  <a:schemeClr val="accent5"/>
                </a:solidFill>
              </a:rPr>
              <a:t>. Komisji </a:t>
            </a:r>
            <a:r>
              <a:rPr lang="pl-PL" sz="1100" dirty="0" smtClean="0">
                <a:solidFill>
                  <a:schemeClr val="accent5"/>
                </a:solidFill>
              </a:rPr>
              <a:t>Edukacji Narodowej </a:t>
            </a:r>
            <a:r>
              <a:rPr lang="pl-PL" sz="1100" dirty="0">
                <a:solidFill>
                  <a:schemeClr val="accent5"/>
                </a:solidFill>
              </a:rPr>
              <a:t>w </a:t>
            </a:r>
            <a:r>
              <a:rPr lang="pl-PL" sz="1100" dirty="0" smtClean="0">
                <a:solidFill>
                  <a:schemeClr val="accent5"/>
                </a:solidFill>
              </a:rPr>
              <a:t>Krakowie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05327" y="196727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 smtClean="0">
                <a:solidFill>
                  <a:schemeClr val="accent5"/>
                </a:solidFill>
              </a:rPr>
              <a:t>Filolog polski </a:t>
            </a:r>
            <a:r>
              <a:rPr lang="pl-PL" sz="1100" dirty="0">
                <a:solidFill>
                  <a:schemeClr val="accent5"/>
                </a:solidFill>
              </a:rPr>
              <a:t>i </a:t>
            </a:r>
            <a:r>
              <a:rPr lang="pl-PL" sz="1100" dirty="0" err="1">
                <a:solidFill>
                  <a:schemeClr val="accent5"/>
                </a:solidFill>
              </a:rPr>
              <a:t>neurologopedą</a:t>
            </a:r>
            <a:r>
              <a:rPr lang="pl-PL" sz="1100" dirty="0">
                <a:solidFill>
                  <a:schemeClr val="accent5"/>
                </a:solidFill>
              </a:rPr>
              <a:t>, </a:t>
            </a:r>
            <a:r>
              <a:rPr lang="pl-PL" sz="1100" dirty="0" smtClean="0">
                <a:solidFill>
                  <a:schemeClr val="accent5"/>
                </a:solidFill>
              </a:rPr>
              <a:t>profesor</a:t>
            </a:r>
          </a:p>
          <a:p>
            <a:r>
              <a:rPr lang="pl-PL" sz="1100" dirty="0" smtClean="0">
                <a:solidFill>
                  <a:schemeClr val="accent5"/>
                </a:solidFill>
              </a:rPr>
              <a:t>krakowskiego Uniwersytetu Pedagogicznego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44282" y="4584871"/>
            <a:ext cx="260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>
                <a:solidFill>
                  <a:schemeClr val="accent5"/>
                </a:solidFill>
              </a:rPr>
              <a:t>Polska Szkoła </a:t>
            </a:r>
            <a:r>
              <a:rPr lang="pl-PL" sz="1100" dirty="0" smtClean="0">
                <a:solidFill>
                  <a:schemeClr val="accent5"/>
                </a:solidFill>
              </a:rPr>
              <a:t>SEN w Dublinie</a:t>
            </a:r>
            <a:endParaRPr lang="pl-PL" sz="1100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0" y="2698059"/>
            <a:ext cx="644067" cy="8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6063769" y="3680498"/>
            <a:ext cx="1948967" cy="538837"/>
          </a:xfrm>
        </p:spPr>
        <p:txBody>
          <a:bodyPr/>
          <a:lstStyle/>
          <a:p>
            <a:pPr algn="r"/>
            <a:r>
              <a:rPr lang="pl-PL" sz="1400" dirty="0">
                <a:latin typeface="+mj-lt"/>
              </a:rPr>
              <a:t>Joanna Prusak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2119919" y="1375766"/>
            <a:ext cx="1685975" cy="503125"/>
          </a:xfrm>
        </p:spPr>
        <p:txBody>
          <a:bodyPr/>
          <a:lstStyle/>
          <a:p>
            <a:r>
              <a:rPr lang="pl-PL" sz="1400" dirty="0">
                <a:latin typeface="+mj-lt"/>
              </a:rPr>
              <a:t>Alina Godlewska</a:t>
            </a: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6044705" y="1381665"/>
            <a:ext cx="1948967" cy="5586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pl-PL" sz="1400" dirty="0">
                <a:latin typeface="+mj-lt"/>
              </a:rPr>
              <a:t>Paweł Zieliński</a:t>
            </a: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2119918" y="2482450"/>
            <a:ext cx="1685976" cy="5049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pl-PL" sz="1400" dirty="0">
                <a:latin typeface="+mj-lt"/>
              </a:rPr>
              <a:t>Tomasz </a:t>
            </a:r>
            <a:r>
              <a:rPr lang="pl-PL" sz="1400" dirty="0" err="1">
                <a:latin typeface="+mj-lt"/>
              </a:rPr>
              <a:t>Bastkowski</a:t>
            </a:r>
            <a:endParaRPr lang="pl-PL" sz="1400" dirty="0">
              <a:latin typeface="+mj-lt"/>
            </a:endParaRPr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6063769" y="2457739"/>
            <a:ext cx="1948967" cy="5049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pl-PL" sz="1400" dirty="0">
                <a:latin typeface="+mj-lt"/>
              </a:rPr>
              <a:t>Agnieszka Matys-</a:t>
            </a:r>
            <a:r>
              <a:rPr lang="pl-PL" sz="1400" dirty="0" err="1">
                <a:latin typeface="+mj-lt"/>
              </a:rPr>
              <a:t>Foley</a:t>
            </a:r>
            <a:endParaRPr lang="pl-PL" sz="1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20" y="1381665"/>
            <a:ext cx="560808" cy="841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19" y="2461626"/>
            <a:ext cx="597782" cy="896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19" y="3680498"/>
            <a:ext cx="597782" cy="896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27" y="1367805"/>
            <a:ext cx="607020" cy="91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27" y="2478547"/>
            <a:ext cx="586501" cy="879752"/>
          </a:xfrm>
          <a:prstGeom prst="rect">
            <a:avLst/>
          </a:prstGeom>
        </p:spPr>
      </p:pic>
      <p:sp>
        <p:nvSpPr>
          <p:cNvPr id="16" name="Subtitle 3"/>
          <p:cNvSpPr txBox="1">
            <a:spLocks/>
          </p:cNvSpPr>
          <p:nvPr/>
        </p:nvSpPr>
        <p:spPr>
          <a:xfrm>
            <a:off x="2119918" y="3693198"/>
            <a:ext cx="1685976" cy="5331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pl-PL" sz="1400" dirty="0">
                <a:latin typeface="+mj-lt"/>
              </a:rPr>
              <a:t>Marzena Panfil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64975" y="689325"/>
            <a:ext cx="7719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pl-PL" smtClean="0"/>
              <a:t>PRELEGENCI</a:t>
            </a:r>
            <a:endParaRPr lang="pl-PL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88" y="4859683"/>
            <a:ext cx="2142552" cy="241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27" y="3691731"/>
            <a:ext cx="586501" cy="8800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40575" y="1922994"/>
            <a:ext cx="260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>
                <a:solidFill>
                  <a:schemeClr val="accent5"/>
                </a:solidFill>
              </a:rPr>
              <a:t>Polska Szkoła </a:t>
            </a:r>
            <a:r>
              <a:rPr lang="pl-PL" sz="1100" dirty="0" smtClean="0">
                <a:solidFill>
                  <a:schemeClr val="accent5"/>
                </a:solidFill>
              </a:rPr>
              <a:t>SEN w Dublinie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40575" y="3154416"/>
            <a:ext cx="260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accent5"/>
                </a:solidFill>
              </a:rPr>
              <a:t>Polska Szkoła SEN w Dublinie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40575" y="4376025"/>
            <a:ext cx="260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>
                <a:solidFill>
                  <a:schemeClr val="accent5"/>
                </a:solidFill>
              </a:rPr>
              <a:t>Polska Szkoła </a:t>
            </a:r>
            <a:r>
              <a:rPr lang="pl-PL" sz="1100" dirty="0" smtClean="0">
                <a:solidFill>
                  <a:schemeClr val="accent5"/>
                </a:solidFill>
              </a:rPr>
              <a:t>SEN w Dublinie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7788" y="1964961"/>
            <a:ext cx="260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>
                <a:solidFill>
                  <a:schemeClr val="accent5"/>
                </a:solidFill>
              </a:rPr>
              <a:t>Polska Szkoła </a:t>
            </a:r>
            <a:r>
              <a:rPr lang="pl-PL" sz="1100" dirty="0" smtClean="0">
                <a:solidFill>
                  <a:schemeClr val="accent5"/>
                </a:solidFill>
              </a:rPr>
              <a:t>SEN w Dublinie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7788" y="3108217"/>
            <a:ext cx="260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>
                <a:solidFill>
                  <a:schemeClr val="accent5"/>
                </a:solidFill>
              </a:rPr>
              <a:t>Polska Szkoła </a:t>
            </a:r>
            <a:r>
              <a:rPr lang="pl-PL" sz="1100" dirty="0" smtClean="0">
                <a:solidFill>
                  <a:schemeClr val="accent5"/>
                </a:solidFill>
              </a:rPr>
              <a:t>SEN w Dublinie</a:t>
            </a:r>
            <a:endParaRPr lang="pl-PL" sz="1100" dirty="0">
              <a:solidFill>
                <a:schemeClr val="accent5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7787" y="4365460"/>
            <a:ext cx="2603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>
                <a:solidFill>
                  <a:schemeClr val="accent5"/>
                </a:solidFill>
              </a:rPr>
              <a:t>Polska Szkoła </a:t>
            </a:r>
            <a:r>
              <a:rPr lang="pl-PL" sz="1100" dirty="0" smtClean="0">
                <a:solidFill>
                  <a:schemeClr val="accent5"/>
                </a:solidFill>
              </a:rPr>
              <a:t>SEN w Dublinie</a:t>
            </a:r>
            <a:endParaRPr lang="pl-PL" sz="11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OBSŁUGA PROJEKTU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1719001" y="3310208"/>
            <a:ext cx="2357700" cy="519250"/>
          </a:xfrm>
        </p:spPr>
        <p:txBody>
          <a:bodyPr/>
          <a:lstStyle/>
          <a:p>
            <a:pPr algn="r"/>
            <a:r>
              <a:rPr lang="pl-PL" sz="1400" dirty="0">
                <a:latin typeface="+mn-lt"/>
              </a:rPr>
              <a:t>Bartłomiej Pilarczyk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1719001" y="1249944"/>
            <a:ext cx="2357700" cy="511026"/>
          </a:xfrm>
        </p:spPr>
        <p:txBody>
          <a:bodyPr/>
          <a:lstStyle/>
          <a:p>
            <a:r>
              <a:rPr lang="pl-PL" sz="1400" dirty="0">
                <a:latin typeface="+mj-lt"/>
              </a:rPr>
              <a:t>Lucyna Bzowska</a:t>
            </a: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6073875" y="1259972"/>
            <a:ext cx="2357700" cy="519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pl-PL" sz="1400" smtClean="0">
                <a:latin typeface="+mn-lt"/>
              </a:rPr>
              <a:t>Marianna Brzozowska</a:t>
            </a:r>
            <a:endParaRPr lang="pl-PL" sz="14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5" y="1259972"/>
            <a:ext cx="812800" cy="1214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1" y="1259972"/>
            <a:ext cx="812800" cy="1149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75" y="3310208"/>
            <a:ext cx="774700" cy="11623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73875" y="1834831"/>
            <a:ext cx="23022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accent5"/>
                </a:solidFill>
              </a:rPr>
              <a:t>-koordynator merytoryczny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4700" y="1831521"/>
            <a:ext cx="2472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accent5"/>
                </a:solidFill>
              </a:rPr>
              <a:t>-koordynator administracyjny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9627" y="4031991"/>
            <a:ext cx="1776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accent5"/>
                </a:solidFill>
              </a:rPr>
              <a:t>-obsługa </a:t>
            </a:r>
            <a:r>
              <a:rPr lang="pl-PL" dirty="0" smtClean="0">
                <a:solidFill>
                  <a:schemeClr val="accent5"/>
                </a:solidFill>
              </a:rPr>
              <a:t>techniczna</a:t>
            </a:r>
            <a:endParaRPr lang="pl-PL" dirty="0">
              <a:solidFill>
                <a:schemeClr val="accent5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88" y="4859683"/>
            <a:ext cx="2142552" cy="2418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36767" y="4053759"/>
            <a:ext cx="1776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>
                <a:solidFill>
                  <a:schemeClr val="accent5"/>
                </a:solidFill>
              </a:rPr>
              <a:t>-obsługa techniczna</a:t>
            </a:r>
            <a:endParaRPr lang="pl-PL" dirty="0">
              <a:solidFill>
                <a:schemeClr val="accent5"/>
              </a:solidFill>
            </a:endParaRPr>
          </a:p>
        </p:txBody>
      </p:sp>
      <p:sp>
        <p:nvSpPr>
          <p:cNvPr id="17" name="Subtitle 3"/>
          <p:cNvSpPr>
            <a:spLocks noGrp="1"/>
          </p:cNvSpPr>
          <p:nvPr>
            <p:ph type="subTitle" idx="2"/>
          </p:nvPr>
        </p:nvSpPr>
        <p:spPr>
          <a:xfrm>
            <a:off x="6073875" y="3295987"/>
            <a:ext cx="2357700" cy="519250"/>
          </a:xfrm>
        </p:spPr>
        <p:txBody>
          <a:bodyPr/>
          <a:lstStyle/>
          <a:p>
            <a:pPr algn="r"/>
            <a:r>
              <a:rPr lang="pl-PL" sz="1400" dirty="0" smtClean="0">
                <a:latin typeface="+mn-lt"/>
              </a:rPr>
              <a:t>Konrad </a:t>
            </a:r>
            <a:r>
              <a:rPr lang="pl-PL" sz="1400" dirty="0" err="1" smtClean="0">
                <a:latin typeface="+mn-lt"/>
              </a:rPr>
              <a:t>Brzeszczak</a:t>
            </a:r>
            <a:endParaRPr lang="pl-PL" sz="14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41" y="3338067"/>
            <a:ext cx="1029560" cy="102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lth Education Center by Slidesgo">
  <a:themeElements>
    <a:clrScheme name="Simple Light">
      <a:dk1>
        <a:srgbClr val="5696CB"/>
      </a:dk1>
      <a:lt1>
        <a:srgbClr val="133660"/>
      </a:lt1>
      <a:dk2>
        <a:srgbClr val="63B8FF"/>
      </a:dk2>
      <a:lt2>
        <a:srgbClr val="CDCDCD"/>
      </a:lt2>
      <a:accent1>
        <a:srgbClr val="5696CB"/>
      </a:accent1>
      <a:accent2>
        <a:srgbClr val="133660"/>
      </a:accent2>
      <a:accent3>
        <a:srgbClr val="63B8FF"/>
      </a:accent3>
      <a:accent4>
        <a:srgbClr val="CDCDCD"/>
      </a:accent4>
      <a:accent5>
        <a:srgbClr val="FFFFFF"/>
      </a:accent5>
      <a:accent6>
        <a:srgbClr val="000000"/>
      </a:accent6>
      <a:hlink>
        <a:srgbClr val="5696C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3255</TotalTime>
  <Words>1010</Words>
  <Application>Microsoft Macintosh PowerPoint</Application>
  <PresentationFormat>On-screen Show (16:9)</PresentationFormat>
  <Paragraphs>217</Paragraphs>
  <Slides>39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Abadi MT Condensed Extra Bold</vt:lpstr>
      <vt:lpstr>Bebas Neue</vt:lpstr>
      <vt:lpstr>Poppins</vt:lpstr>
      <vt:lpstr>Arial</vt:lpstr>
      <vt:lpstr>Health Education Center by Slidesgo</vt:lpstr>
      <vt:lpstr>PowerPoint Presentation</vt:lpstr>
      <vt:lpstr>Agenda. I część webinarium.</vt:lpstr>
      <vt:lpstr>–Albert Einstein</vt:lpstr>
      <vt:lpstr>Jak to sie zaczęło?</vt:lpstr>
      <vt:lpstr>Opieka merytoryczna</vt:lpstr>
      <vt:lpstr>Partnerzy</vt:lpstr>
      <vt:lpstr>PRELEGENCI</vt:lpstr>
      <vt:lpstr>PowerPoint Presentation</vt:lpstr>
      <vt:lpstr>OBSŁUGA PROJEKTU</vt:lpstr>
      <vt:lpstr>PowerPoint Presentation</vt:lpstr>
      <vt:lpstr>Covid 19</vt:lpstr>
      <vt:lpstr>Covid a obostrzenia w szkołach stacjonarnych, na podstawie Irlandii.</vt:lpstr>
      <vt:lpstr>Plusy i minusy szkoły online</vt:lpstr>
      <vt:lpstr>MINUSY</vt:lpstr>
      <vt:lpstr>PowerPoint Presentation</vt:lpstr>
      <vt:lpstr>PowerPoint Presentation</vt:lpstr>
      <vt:lpstr>Nauczyciele</vt:lpstr>
      <vt:lpstr>Nauczyciele</vt:lpstr>
      <vt:lpstr>PLUSY</vt:lpstr>
      <vt:lpstr>Nauczyciele</vt:lpstr>
      <vt:lpstr>PowerPoint Presentation</vt:lpstr>
      <vt:lpstr>PowerPoint Presentation</vt:lpstr>
      <vt:lpstr>Nauczyciele</vt:lpstr>
      <vt:lpstr>PowerPoint Presentation</vt:lpstr>
      <vt:lpstr>Nauczyciele</vt:lpstr>
      <vt:lpstr>PowerPoint Presentation</vt:lpstr>
      <vt:lpstr>Nauczyciele</vt:lpstr>
      <vt:lpstr>PowerPoint Presentation</vt:lpstr>
      <vt:lpstr>Nauczyciele</vt:lpstr>
      <vt:lpstr>PowerPoint Presentation</vt:lpstr>
      <vt:lpstr>Nauczyciele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PLUSY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Joanna Prusak</cp:lastModifiedBy>
  <cp:revision>74</cp:revision>
  <dcterms:modified xsi:type="dcterms:W3CDTF">2020-09-09T10:24:45Z</dcterms:modified>
</cp:coreProperties>
</file>