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36"/>
  </p:notesMasterIdLst>
  <p:sldIdLst>
    <p:sldId id="306" r:id="rId2"/>
    <p:sldId id="308" r:id="rId3"/>
    <p:sldId id="332" r:id="rId4"/>
    <p:sldId id="351" r:id="rId5"/>
    <p:sldId id="350" r:id="rId6"/>
    <p:sldId id="334" r:id="rId7"/>
    <p:sldId id="335" r:id="rId8"/>
    <p:sldId id="333" r:id="rId9"/>
    <p:sldId id="356" r:id="rId10"/>
    <p:sldId id="336" r:id="rId11"/>
    <p:sldId id="338" r:id="rId12"/>
    <p:sldId id="339" r:id="rId13"/>
    <p:sldId id="340" r:id="rId14"/>
    <p:sldId id="357" r:id="rId15"/>
    <p:sldId id="341" r:id="rId16"/>
    <p:sldId id="342" r:id="rId17"/>
    <p:sldId id="358" r:id="rId18"/>
    <p:sldId id="343" r:id="rId19"/>
    <p:sldId id="354" r:id="rId20"/>
    <p:sldId id="359" r:id="rId21"/>
    <p:sldId id="360" r:id="rId22"/>
    <p:sldId id="362" r:id="rId23"/>
    <p:sldId id="344" r:id="rId24"/>
    <p:sldId id="352" r:id="rId25"/>
    <p:sldId id="355" r:id="rId26"/>
    <p:sldId id="353" r:id="rId27"/>
    <p:sldId id="363" r:id="rId28"/>
    <p:sldId id="345" r:id="rId29"/>
    <p:sldId id="346" r:id="rId30"/>
    <p:sldId id="364" r:id="rId31"/>
    <p:sldId id="347" r:id="rId32"/>
    <p:sldId id="348" r:id="rId33"/>
    <p:sldId id="349" r:id="rId34"/>
    <p:sldId id="361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eta Uveges" initials="AU" lastIdx="5" clrIdx="0">
    <p:extLst>
      <p:ext uri="{19B8F6BF-5375-455C-9EA6-DF929625EA0E}">
        <p15:presenceInfo xmlns:p15="http://schemas.microsoft.com/office/powerpoint/2012/main" userId="944ed29a798e05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6037B8-720F-4925-B6F6-966D7487AD8F}">
  <a:tblStyle styleId="{AE6037B8-720F-4925-B6F6-966D7487AD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09"/>
  </p:normalViewPr>
  <p:slideViewPr>
    <p:cSldViewPr snapToGrid="0" snapToObjects="1">
      <p:cViewPr varScale="1">
        <p:scale>
          <a:sx n="90" d="100"/>
          <a:sy n="90" d="100"/>
        </p:scale>
        <p:origin x="714" y="72"/>
      </p:cViewPr>
      <p:guideLst>
        <p:guide orient="horz" pos="1620"/>
        <p:guide pos="2880"/>
        <p:guide pos="2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2575" y="1233175"/>
            <a:ext cx="3837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2575" y="2803075"/>
            <a:ext cx="383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572000" y="724075"/>
            <a:ext cx="3859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3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3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1"/>
          </p:nvPr>
        </p:nvSpPr>
        <p:spPr>
          <a:xfrm>
            <a:off x="5779163" y="3744925"/>
            <a:ext cx="20844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2"/>
          </p:nvPr>
        </p:nvSpPr>
        <p:spPr>
          <a:xfrm>
            <a:off x="5779175" y="3417050"/>
            <a:ext cx="235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3"/>
          </p:nvPr>
        </p:nvSpPr>
        <p:spPr>
          <a:xfrm>
            <a:off x="1280425" y="3744925"/>
            <a:ext cx="20844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4"/>
          </p:nvPr>
        </p:nvSpPr>
        <p:spPr>
          <a:xfrm>
            <a:off x="1007125" y="3417050"/>
            <a:ext cx="235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575" y="1235088"/>
            <a:ext cx="7719000" cy="3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9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orient="horz" pos="34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2897">
          <p15:clr>
            <a:srgbClr val="EA4335"/>
          </p15:clr>
        </p15:guide>
        <p15:guide id="9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jpe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tiff"/><Relationship Id="rId11" Type="http://schemas.openxmlformats.org/officeDocument/2006/relationships/image" Target="../media/image10.jpg"/><Relationship Id="rId5" Type="http://schemas.openxmlformats.org/officeDocument/2006/relationships/image" Target="../media/image4.tiff"/><Relationship Id="rId10" Type="http://schemas.openxmlformats.org/officeDocument/2006/relationships/image" Target="../media/image9.jpg"/><Relationship Id="rId4" Type="http://schemas.openxmlformats.org/officeDocument/2006/relationships/image" Target="../media/image3.tiff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hyperlink" Target="https://youtu.be/ngVOWhO7FpIhttps:/youtu.be/ngVOWhO7Fp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youtu.be/tPp42X1fFZQ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4.png"/><Relationship Id="rId7" Type="http://schemas.openxmlformats.org/officeDocument/2006/relationships/image" Target="../media/image2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sz="8000" dirty="0"/>
            </a:br>
            <a:endParaRPr lang="pl-PL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68" y="4601683"/>
            <a:ext cx="875767" cy="404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106" y="4628132"/>
            <a:ext cx="997568" cy="317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605" y="4588117"/>
            <a:ext cx="825668" cy="375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470" y="4561867"/>
            <a:ext cx="930822" cy="428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971" y="4545355"/>
            <a:ext cx="1809733" cy="461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10" y="4601682"/>
            <a:ext cx="1069523" cy="370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27" y="4271254"/>
            <a:ext cx="395933" cy="735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84" y="4524285"/>
            <a:ext cx="483673" cy="482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73" y="4574743"/>
            <a:ext cx="550590" cy="3890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5E08111-D1A6-4111-9374-3F8006D17E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24" name="Podtytuł 23">
            <a:extLst>
              <a:ext uri="{FF2B5EF4-FFF2-40B4-BE49-F238E27FC236}">
                <a16:creationId xmlns:a16="http://schemas.microsoft.com/office/drawing/2014/main" id="{DAC2D5AE-5373-43B0-8423-1E0F1F9A65D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786560" y="3983992"/>
            <a:ext cx="7352946" cy="411266"/>
          </a:xfrm>
        </p:spPr>
        <p:txBody>
          <a:bodyPr/>
          <a:lstStyle/>
          <a:p>
            <a:pPr algn="ctr"/>
            <a:r>
              <a:rPr lang="pl-PL" sz="1600" b="0" i="0" dirty="0">
                <a:solidFill>
                  <a:schemeClr val="accent5"/>
                </a:solidFill>
                <a:effectLst/>
                <a:latin typeface="Ubuntu"/>
              </a:rPr>
              <a:t>Wydarzenie współfinansowane ze środków Ministerstwa Edukacji Narodowej</a:t>
            </a:r>
            <a:endParaRPr lang="pl-PL" sz="1600" dirty="0">
              <a:solidFill>
                <a:schemeClr val="accent5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42B95F4-9DF5-4B2A-B7D3-7870887E1634}"/>
              </a:ext>
            </a:extLst>
          </p:cNvPr>
          <p:cNvSpPr txBox="1"/>
          <p:nvPr/>
        </p:nvSpPr>
        <p:spPr>
          <a:xfrm>
            <a:off x="1826518" y="337890"/>
            <a:ext cx="6605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5"/>
                </a:solidFill>
                <a:latin typeface="Ubuntu"/>
              </a:rPr>
              <a:t>ZABAWY SYLABOWE W GRUPACH PRZEDSZKOLNYCH I WCZESNOSZKOLNYCH</a:t>
            </a:r>
            <a:endParaRPr lang="en-IE" sz="2800" dirty="0">
              <a:solidFill>
                <a:schemeClr val="accent5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C37AD84-48A6-442A-B418-EF2F323FD36A}"/>
              </a:ext>
            </a:extLst>
          </p:cNvPr>
          <p:cNvSpPr txBox="1"/>
          <p:nvPr/>
        </p:nvSpPr>
        <p:spPr>
          <a:xfrm>
            <a:off x="739630" y="2879544"/>
            <a:ext cx="8059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accent5"/>
                </a:solidFill>
              </a:rPr>
              <a:t>Alina </a:t>
            </a:r>
            <a:r>
              <a:rPr lang="en-IE" sz="1600" dirty="0" err="1">
                <a:solidFill>
                  <a:schemeClr val="accent5"/>
                </a:solidFill>
              </a:rPr>
              <a:t>Godlewska</a:t>
            </a:r>
            <a:r>
              <a:rPr lang="en-IE" sz="1600" dirty="0">
                <a:solidFill>
                  <a:schemeClr val="accent5"/>
                </a:solidFill>
              </a:rPr>
              <a:t> </a:t>
            </a:r>
            <a:r>
              <a:rPr lang="pl-PL" sz="1600" dirty="0">
                <a:solidFill>
                  <a:schemeClr val="accent5"/>
                </a:solidFill>
              </a:rPr>
              <a:t>		   </a:t>
            </a:r>
            <a:r>
              <a:rPr lang="en-IE" sz="1600" dirty="0">
                <a:solidFill>
                  <a:schemeClr val="accent5"/>
                </a:solidFill>
              </a:rPr>
              <a:t>Ilona </a:t>
            </a:r>
            <a:r>
              <a:rPr lang="en-IE" sz="1600" dirty="0" err="1">
                <a:solidFill>
                  <a:schemeClr val="accent5"/>
                </a:solidFill>
              </a:rPr>
              <a:t>Orze</a:t>
            </a:r>
            <a:r>
              <a:rPr lang="pl-PL" sz="1600" dirty="0">
                <a:solidFill>
                  <a:schemeClr val="accent5"/>
                </a:solidFill>
              </a:rPr>
              <a:t>ł	        </a:t>
            </a:r>
            <a:r>
              <a:rPr lang="en-IE" sz="1600" dirty="0">
                <a:solidFill>
                  <a:schemeClr val="accent5"/>
                </a:solidFill>
              </a:rPr>
              <a:t>Aneta </a:t>
            </a:r>
            <a:r>
              <a:rPr lang="en-IE" sz="1600" dirty="0" err="1">
                <a:solidFill>
                  <a:schemeClr val="accent5"/>
                </a:solidFill>
              </a:rPr>
              <a:t>Zawacka</a:t>
            </a:r>
            <a:r>
              <a:rPr lang="en-IE" sz="1600" dirty="0">
                <a:solidFill>
                  <a:schemeClr val="accent5"/>
                </a:solidFill>
              </a:rPr>
              <a:t>-Uveges</a:t>
            </a:r>
          </a:p>
        </p:txBody>
      </p:sp>
      <p:pic>
        <p:nvPicPr>
          <p:cNvPr id="18" name="Obraz 17" descr="Obraz zawierający osoba, okulary, mężczyzna, wewnątrz&#10;&#10;Opis wygenerowany automatycznie">
            <a:extLst>
              <a:ext uri="{FF2B5EF4-FFF2-40B4-BE49-F238E27FC236}">
                <a16:creationId xmlns:a16="http://schemas.microsoft.com/office/drawing/2014/main" id="{BEDB8304-3D2E-4F19-B2D4-88FD5EBFFE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262" y="1443090"/>
            <a:ext cx="1142208" cy="1460691"/>
          </a:xfrm>
          <a:prstGeom prst="rect">
            <a:avLst/>
          </a:prstGeom>
        </p:spPr>
      </p:pic>
      <p:pic>
        <p:nvPicPr>
          <p:cNvPr id="20" name="Obraz 19" descr="Obraz zawierający osoba, odzież, kobieta, trzymający&#10;&#10;Opis wygenerowany automatycznie">
            <a:extLst>
              <a:ext uri="{FF2B5EF4-FFF2-40B4-BE49-F238E27FC236}">
                <a16:creationId xmlns:a16="http://schemas.microsoft.com/office/drawing/2014/main" id="{216BB6E4-8067-4BE5-AB1D-AC51DA5194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5690" y="1388427"/>
            <a:ext cx="1142208" cy="1460690"/>
          </a:xfrm>
          <a:prstGeom prst="rect">
            <a:avLst/>
          </a:prstGeom>
        </p:spPr>
      </p:pic>
      <p:pic>
        <p:nvPicPr>
          <p:cNvPr id="22" name="Obraz 21" descr="Obraz zawierający osoba, odzież, kobieta, wewnątrz&#10;&#10;Opis wygenerowany automatycznie">
            <a:extLst>
              <a:ext uri="{FF2B5EF4-FFF2-40B4-BE49-F238E27FC236}">
                <a16:creationId xmlns:a16="http://schemas.microsoft.com/office/drawing/2014/main" id="{A2DBAECC-89C3-4709-8D4A-E8A863AB0D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9262" y="1419035"/>
            <a:ext cx="1142208" cy="1484746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15D8EB0-5BAB-45C6-BC92-D3D3664E5037}"/>
              </a:ext>
            </a:extLst>
          </p:cNvPr>
          <p:cNvSpPr txBox="1"/>
          <p:nvPr/>
        </p:nvSpPr>
        <p:spPr>
          <a:xfrm>
            <a:off x="1035600" y="3305574"/>
            <a:ext cx="751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>
                    <a:lumMod val="75000"/>
                  </a:schemeClr>
                </a:solidFill>
              </a:rPr>
              <a:t>SPECJALISTKI SYMULTANICZNO-SEKWENCYJNEJ NAUKI CZYTANIA® W GRUPACH</a:t>
            </a:r>
            <a:endParaRPr lang="en-IE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0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5"/>
                </a:solidFill>
                <a:latin typeface="+mn-lt"/>
              </a:rPr>
              <a:t>PRZEDSZKOLAKI</a:t>
            </a:r>
          </a:p>
          <a:p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657312" y="759551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SAMOGŁOSKI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AFAB13-E9F2-42DC-95A7-977C425E4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7232" y="1353050"/>
            <a:ext cx="3245019" cy="3857625"/>
          </a:xfrm>
          <a:prstGeom prst="rect">
            <a:avLst/>
          </a:prstGeom>
        </p:spPr>
      </p:pic>
      <p:pic>
        <p:nvPicPr>
          <p:cNvPr id="11" name="Obraz 10" descr="Obraz zawierający osoba, wewnątrz, dziecko, mały&#10;&#10;Opis wygenerowany automatycznie">
            <a:extLst>
              <a:ext uri="{FF2B5EF4-FFF2-40B4-BE49-F238E27FC236}">
                <a16:creationId xmlns:a16="http://schemas.microsoft.com/office/drawing/2014/main" id="{A8E6F327-F0E3-4BCC-868D-9928F7B06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635" y="1551686"/>
            <a:ext cx="3631018" cy="32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5"/>
                </a:solidFill>
                <a:latin typeface="+mn-lt"/>
              </a:rPr>
              <a:t>PRZEDSZKOLAKI</a:t>
            </a:r>
          </a:p>
          <a:p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726332" y="775620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ONOMATOPEJE (WYRAŻENIA DŹWIĘKONAŚLADOWCZE)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9FF1A95-8EC2-4426-818B-E85703F20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1" y="1565819"/>
            <a:ext cx="3381154" cy="3294796"/>
          </a:xfrm>
          <a:prstGeom prst="rect">
            <a:avLst/>
          </a:prstGeom>
        </p:spPr>
      </p:pic>
      <p:pic>
        <p:nvPicPr>
          <p:cNvPr id="6" name="Obraz 5" descr="Obraz zawierający wewnątrz, osoba, dziecko, mały&#10;&#10;Opis wygenerowany automatycznie">
            <a:extLst>
              <a:ext uri="{FF2B5EF4-FFF2-40B4-BE49-F238E27FC236}">
                <a16:creationId xmlns:a16="http://schemas.microsoft.com/office/drawing/2014/main" id="{9D167D40-A8E4-421C-894B-F70CC793D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65818"/>
            <a:ext cx="3944679" cy="328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0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5"/>
                </a:solidFill>
                <a:latin typeface="+mn-lt"/>
              </a:rPr>
              <a:t>PRZEDSZKOLAKI</a:t>
            </a:r>
          </a:p>
          <a:p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690576" y="775620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ĆWICZENIA OGÓLNOROZWOJOWE</a:t>
            </a:r>
          </a:p>
        </p:txBody>
      </p:sp>
      <p:pic>
        <p:nvPicPr>
          <p:cNvPr id="4" name="Obraz 3" descr="Obraz zawierający dziecko, wewnątrz, małe, osoba&#10;&#10;Opis wygenerowany automatycznie">
            <a:extLst>
              <a:ext uri="{FF2B5EF4-FFF2-40B4-BE49-F238E27FC236}">
                <a16:creationId xmlns:a16="http://schemas.microsoft.com/office/drawing/2014/main" id="{9A567E27-65C6-4362-ABC3-423F136FB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551809"/>
            <a:ext cx="4190318" cy="3187109"/>
          </a:xfrm>
          <a:prstGeom prst="rect">
            <a:avLst/>
          </a:prstGeom>
        </p:spPr>
      </p:pic>
      <p:pic>
        <p:nvPicPr>
          <p:cNvPr id="11" name="Obraz 10" descr="Obraz zawierający osoba, dziecko, chłopiec, wewnątrz&#10;&#10;Opis wygenerowany automatycznie">
            <a:extLst>
              <a:ext uri="{FF2B5EF4-FFF2-40B4-BE49-F238E27FC236}">
                <a16:creationId xmlns:a16="http://schemas.microsoft.com/office/drawing/2014/main" id="{0A84245C-8CD3-40B9-AC11-17B4887B9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42" y="1551809"/>
            <a:ext cx="4190318" cy="31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SYLABY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715700" y="880396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PARADYGMATY</a:t>
            </a:r>
          </a:p>
        </p:txBody>
      </p:sp>
      <p:pic>
        <p:nvPicPr>
          <p:cNvPr id="4" name="Obraz 3" descr="Obraz zawierający droga, dziewczynka, osoba, dziecko&#10;&#10;Opis wygenerowany automatycznie">
            <a:extLst>
              <a:ext uri="{FF2B5EF4-FFF2-40B4-BE49-F238E27FC236}">
                <a16:creationId xmlns:a16="http://schemas.microsoft.com/office/drawing/2014/main" id="{C807C729-CB90-4C82-B6C3-02F7F9E09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775370"/>
            <a:ext cx="4056321" cy="298216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A55109A-9E90-4F1F-99E8-270DA6584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74" b="11525"/>
          <a:stretch/>
        </p:blipFill>
        <p:spPr>
          <a:xfrm rot="16200000">
            <a:off x="5218064" y="1139591"/>
            <a:ext cx="2982164" cy="42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7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SYLABY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715700" y="684590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PARADYGMATY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200B53C-D710-444D-A037-BCCFAC629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47"/>
          <a:stretch/>
        </p:blipFill>
        <p:spPr>
          <a:xfrm>
            <a:off x="302483" y="1649949"/>
            <a:ext cx="4030829" cy="3071110"/>
          </a:xfrm>
          <a:prstGeom prst="rect">
            <a:avLst/>
          </a:prstGeom>
        </p:spPr>
      </p:pic>
      <p:pic>
        <p:nvPicPr>
          <p:cNvPr id="8" name="Obraz 7" descr="Obraz zawierający wewnątrz, wiele, pokryte, różne&#10;&#10;Opis wygenerowany automatycznie">
            <a:extLst>
              <a:ext uri="{FF2B5EF4-FFF2-40B4-BE49-F238E27FC236}">
                <a16:creationId xmlns:a16="http://schemas.microsoft.com/office/drawing/2014/main" id="{197F63F9-1DED-4A37-B484-45AA7D76E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49950"/>
            <a:ext cx="4269517" cy="3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85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SYLABY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604833" y="694465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PIOSENKI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3DCFBB-2C71-4937-A54E-7CAC7DB100A0}"/>
              </a:ext>
            </a:extLst>
          </p:cNvPr>
          <p:cNvSpPr txBox="1"/>
          <p:nvPr/>
        </p:nvSpPr>
        <p:spPr>
          <a:xfrm>
            <a:off x="4571999" y="4317253"/>
            <a:ext cx="3987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0" i="0" dirty="0">
                <a:solidFill>
                  <a:schemeClr val="accent6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https://youtu.be/ngVOWhO7FpIhttps://youtu.be/ngVOWhO7FpI</a:t>
            </a:r>
            <a:endParaRPr lang="en-IE" dirty="0">
              <a:solidFill>
                <a:schemeClr val="accent6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Obraz 1" descr="Obraz zawierający wewnątrz, stół, siedzi, wypchany&#10;&#10;Opis wygenerowany automatycznie">
            <a:extLst>
              <a:ext uri="{FF2B5EF4-FFF2-40B4-BE49-F238E27FC236}">
                <a16:creationId xmlns:a16="http://schemas.microsoft.com/office/drawing/2014/main" id="{15024D3D-816B-4FE8-A76F-DAA03F88C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90" r="24367" b="13178"/>
          <a:stretch/>
        </p:blipFill>
        <p:spPr>
          <a:xfrm>
            <a:off x="584791" y="1886314"/>
            <a:ext cx="2679404" cy="243694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CA26147-8A5F-4C80-AFF0-3C1A25173B84}"/>
              </a:ext>
            </a:extLst>
          </p:cNvPr>
          <p:cNvSpPr txBox="1"/>
          <p:nvPr/>
        </p:nvSpPr>
        <p:spPr>
          <a:xfrm>
            <a:off x="584791" y="4323261"/>
            <a:ext cx="2884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https://youtu.be/mP5jcCXWDNk</a:t>
            </a:r>
          </a:p>
        </p:txBody>
      </p:sp>
      <p:pic>
        <p:nvPicPr>
          <p:cNvPr id="14" name="Obraz 13" descr="Obraz zawierający komputer, chłopiec, młode, stół&#10;&#10;Opis wygenerowany automatycznie">
            <a:extLst>
              <a:ext uri="{FF2B5EF4-FFF2-40B4-BE49-F238E27FC236}">
                <a16:creationId xmlns:a16="http://schemas.microsoft.com/office/drawing/2014/main" id="{AEBA4438-DEE3-4324-9645-7638BB0D9E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29" r="8982"/>
          <a:stretch/>
        </p:blipFill>
        <p:spPr>
          <a:xfrm>
            <a:off x="4572000" y="1886313"/>
            <a:ext cx="3987210" cy="243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6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SYLABY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784903" y="775620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NADANIE ZNACZENIA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4C501B6-184B-4E64-B7E1-7852993E3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16" b="18140"/>
          <a:stretch/>
        </p:blipFill>
        <p:spPr>
          <a:xfrm>
            <a:off x="287080" y="1506582"/>
            <a:ext cx="3583172" cy="333989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6298B5-D38D-4906-B652-FEA0DE29F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777" y="1506582"/>
            <a:ext cx="3956547" cy="33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SYLABY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402C0CA2-3C07-48FB-BA13-A12F5C7D6CC8}"/>
              </a:ext>
            </a:extLst>
          </p:cNvPr>
          <p:cNvSpPr/>
          <p:nvPr/>
        </p:nvSpPr>
        <p:spPr>
          <a:xfrm>
            <a:off x="1784903" y="1109934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ETAPY NAUKI CZYTANIA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22BDAF8-C53D-4F1E-91CE-B8DBE34CD368}"/>
              </a:ext>
            </a:extLst>
          </p:cNvPr>
          <p:cNvSpPr txBox="1"/>
          <p:nvPr/>
        </p:nvSpPr>
        <p:spPr>
          <a:xfrm>
            <a:off x="2881423" y="2137144"/>
            <a:ext cx="5480988" cy="1420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dirty="0">
                <a:solidFill>
                  <a:srgbClr val="002060"/>
                </a:solidFill>
              </a:rPr>
              <a:t>POWTARZANIE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dirty="0">
                <a:solidFill>
                  <a:srgbClr val="002060"/>
                </a:solidFill>
              </a:rPr>
              <a:t>ROZUMIENIE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dirty="0">
                <a:solidFill>
                  <a:srgbClr val="002060"/>
                </a:solidFill>
              </a:rPr>
              <a:t>NAZYWANIE (SAMODZIELNE CZYTANIE)</a:t>
            </a:r>
            <a:endParaRPr lang="en-I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4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JUNIORKI 4-5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8" name="Obraz 7" descr="Obraz zawierający talerz, stół, żywność, wewnątrz&#10;&#10;Opis wygenerowany automatycznie">
            <a:extLst>
              <a:ext uri="{FF2B5EF4-FFF2-40B4-BE49-F238E27FC236}">
                <a16:creationId xmlns:a16="http://schemas.microsoft.com/office/drawing/2014/main" id="{DE095D3E-D80B-4D8A-B604-509B17C60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16"/>
          <a:stretch/>
        </p:blipFill>
        <p:spPr>
          <a:xfrm>
            <a:off x="5291568" y="958330"/>
            <a:ext cx="3204719" cy="3365059"/>
          </a:xfrm>
          <a:prstGeom prst="rect">
            <a:avLst/>
          </a:prstGeom>
        </p:spPr>
      </p:pic>
      <p:pic>
        <p:nvPicPr>
          <p:cNvPr id="2" name="Obraz 1" descr="Obraz zawierający sprzęt elektroniczny, komputer, computer, siedzi&#10;&#10;Opis wygenerowany automatycznie">
            <a:extLst>
              <a:ext uri="{FF2B5EF4-FFF2-40B4-BE49-F238E27FC236}">
                <a16:creationId xmlns:a16="http://schemas.microsoft.com/office/drawing/2014/main" id="{E939A84B-4BBD-44D6-96A6-7B9BDF68D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04" y="958331"/>
            <a:ext cx="3340369" cy="33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42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dziecko, wewnątrz, chłopiec&#10;&#10;Opis wygenerowany automatycznie">
            <a:extLst>
              <a:ext uri="{FF2B5EF4-FFF2-40B4-BE49-F238E27FC236}">
                <a16:creationId xmlns:a16="http://schemas.microsoft.com/office/drawing/2014/main" id="{5B0EAA60-4EDD-49EF-8B8E-2C64E715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" y="1637414"/>
            <a:ext cx="3757612" cy="32004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8D0B591-B49F-4C2E-95F9-9198C6F40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2197E02-D63F-49BA-8B6A-F0C5D7748924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JUNIORKI 4-5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9AA5BF84-8FDF-4979-A429-769F8A23AF43}"/>
              </a:ext>
            </a:extLst>
          </p:cNvPr>
          <p:cNvSpPr/>
          <p:nvPr/>
        </p:nvSpPr>
        <p:spPr>
          <a:xfrm>
            <a:off x="1784903" y="811417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ZABAWY SYLABAMI</a:t>
            </a:r>
          </a:p>
        </p:txBody>
      </p:sp>
      <p:pic>
        <p:nvPicPr>
          <p:cNvPr id="13" name="Obraz 12" descr="Obraz zawierający osoba, dziecko, chłopiec, wewnątrz&#10;&#10;Opis wygenerowany automatycznie">
            <a:extLst>
              <a:ext uri="{FF2B5EF4-FFF2-40B4-BE49-F238E27FC236}">
                <a16:creationId xmlns:a16="http://schemas.microsoft.com/office/drawing/2014/main" id="{DACC3868-1A48-49B7-B530-66FE138B4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062" y="1637414"/>
            <a:ext cx="350243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8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75D4605-FFD0-4764-BA40-53241828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3E83052-91B4-4319-98D0-33403B29ADDB}"/>
              </a:ext>
            </a:extLst>
          </p:cNvPr>
          <p:cNvSpPr txBox="1"/>
          <p:nvPr/>
        </p:nvSpPr>
        <p:spPr>
          <a:xfrm>
            <a:off x="3372583" y="654048"/>
            <a:ext cx="2398734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AGENDA  SPOTKANIA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CB9DC302-3B31-4A45-94A1-5B29E9DFEE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74F7363-2BFB-438B-ADBB-51BFE519FFB9}"/>
              </a:ext>
            </a:extLst>
          </p:cNvPr>
          <p:cNvSpPr txBox="1"/>
          <p:nvPr/>
        </p:nvSpPr>
        <p:spPr>
          <a:xfrm>
            <a:off x="1403497" y="1341973"/>
            <a:ext cx="5709683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Jak się to wszystko zaczęło...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Odrobina teorii.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Wprowadzenie do nauki czytania w przedszkolu.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Wczesna nauka czytania.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PARADYGMATY - co to takiego?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Etapy nauki czytania.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Zabawy sylabami w różnych grupach wiekowych.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Zabawy z rodzicami.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02060"/>
                </a:solidFill>
              </a:rPr>
              <a:t> - I jeszcze więcej zabaw... :)</a:t>
            </a:r>
          </a:p>
        </p:txBody>
      </p:sp>
    </p:spTree>
    <p:extLst>
      <p:ext uri="{BB962C8B-B14F-4D97-AF65-F5344CB8AC3E}">
        <p14:creationId xmlns:p14="http://schemas.microsoft.com/office/powerpoint/2010/main" val="373463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8D0B591-B49F-4C2E-95F9-9198C6F40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2197E02-D63F-49BA-8B6A-F0C5D7748924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JUNIORKI 4-5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9AA5BF84-8FDF-4979-A429-769F8A23AF43}"/>
              </a:ext>
            </a:extLst>
          </p:cNvPr>
          <p:cNvSpPr/>
          <p:nvPr/>
        </p:nvSpPr>
        <p:spPr>
          <a:xfrm>
            <a:off x="1784903" y="811417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ZABAWY SYLABAMI</a:t>
            </a:r>
          </a:p>
        </p:txBody>
      </p:sp>
      <p:pic>
        <p:nvPicPr>
          <p:cNvPr id="8" name="Obraz 7" descr="Obraz zawierający trawa, osoba, zewnętrzne, dziecko&#10;&#10;Opis wygenerowany automatycznie">
            <a:extLst>
              <a:ext uri="{FF2B5EF4-FFF2-40B4-BE49-F238E27FC236}">
                <a16:creationId xmlns:a16="http://schemas.microsoft.com/office/drawing/2014/main" id="{3118D44A-5F85-4541-8C4F-B42588DA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2" y="1637413"/>
            <a:ext cx="3641651" cy="3168504"/>
          </a:xfrm>
          <a:prstGeom prst="rect">
            <a:avLst/>
          </a:prstGeom>
        </p:spPr>
      </p:pic>
      <p:pic>
        <p:nvPicPr>
          <p:cNvPr id="14" name="Obraz 13" descr="Obraz zawierający chłopiec, osoba, młode, wewnątrz&#10;&#10;Opis wygenerowany automatycznie">
            <a:extLst>
              <a:ext uri="{FF2B5EF4-FFF2-40B4-BE49-F238E27FC236}">
                <a16:creationId xmlns:a16="http://schemas.microsoft.com/office/drawing/2014/main" id="{E4B550FE-5CB6-43B1-86A3-91B73E2ED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609" y="1637413"/>
            <a:ext cx="3862277" cy="31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19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8D0B591-B49F-4C2E-95F9-9198C6F40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2197E02-D63F-49BA-8B6A-F0C5D7748924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JUNIORKI 4-5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9" name="Google Shape;203;p34">
            <a:extLst>
              <a:ext uri="{FF2B5EF4-FFF2-40B4-BE49-F238E27FC236}">
                <a16:creationId xmlns:a16="http://schemas.microsoft.com/office/drawing/2014/main" id="{9AA5BF84-8FDF-4979-A429-769F8A23AF43}"/>
              </a:ext>
            </a:extLst>
          </p:cNvPr>
          <p:cNvSpPr/>
          <p:nvPr/>
        </p:nvSpPr>
        <p:spPr>
          <a:xfrm>
            <a:off x="1784903" y="811417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ZABAWY SYLABAMI</a:t>
            </a:r>
          </a:p>
        </p:txBody>
      </p:sp>
      <p:pic>
        <p:nvPicPr>
          <p:cNvPr id="3" name="Obraz 2" descr="Obraz zawierający wewnątrz, osoba, kobieta, stół&#10;&#10;Opis wygenerowany automatycznie">
            <a:extLst>
              <a:ext uri="{FF2B5EF4-FFF2-40B4-BE49-F238E27FC236}">
                <a16:creationId xmlns:a16="http://schemas.microsoft.com/office/drawing/2014/main" id="{EDD5D009-B750-47CC-9F6F-8A8FCFE1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7" y="1601716"/>
            <a:ext cx="3587492" cy="3168505"/>
          </a:xfrm>
          <a:prstGeom prst="rect">
            <a:avLst/>
          </a:prstGeom>
        </p:spPr>
      </p:pic>
      <p:pic>
        <p:nvPicPr>
          <p:cNvPr id="6" name="Obraz 5" descr="Obraz zawierający trawa, zewnętrzne, mały, małe&#10;&#10;Opis wygenerowany automatycznie">
            <a:extLst>
              <a:ext uri="{FF2B5EF4-FFF2-40B4-BE49-F238E27FC236}">
                <a16:creationId xmlns:a16="http://schemas.microsoft.com/office/drawing/2014/main" id="{09050CCC-0BEE-48D3-9CB8-0599B25E3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370" y="1619564"/>
            <a:ext cx="4024423" cy="263345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594FDC1-23E4-41FB-9E59-B3C8ECC414B7}"/>
              </a:ext>
            </a:extLst>
          </p:cNvPr>
          <p:cNvSpPr txBox="1"/>
          <p:nvPr/>
        </p:nvSpPr>
        <p:spPr>
          <a:xfrm>
            <a:off x="5475767" y="4462444"/>
            <a:ext cx="28920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https://youtu.be/bKNfSgC4waA</a:t>
            </a:r>
          </a:p>
        </p:txBody>
      </p:sp>
    </p:spTree>
    <p:extLst>
      <p:ext uri="{BB962C8B-B14F-4D97-AF65-F5344CB8AC3E}">
        <p14:creationId xmlns:p14="http://schemas.microsoft.com/office/powerpoint/2010/main" val="2239536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47B1304-3050-4750-9F8A-DCAB482BE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BE0A33C-22A3-41DD-9114-9BF16B04A6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38D1AC2-57B1-4054-84AC-B81D2D322A57}"/>
              </a:ext>
            </a:extLst>
          </p:cNvPr>
          <p:cNvSpPr txBox="1"/>
          <p:nvPr/>
        </p:nvSpPr>
        <p:spPr>
          <a:xfrm>
            <a:off x="2317898" y="654048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ZAPRASZAMY DO ZABAWY</a:t>
            </a:r>
            <a:endParaRPr lang="en-IE" sz="2800" dirty="0">
              <a:solidFill>
                <a:srgbClr val="002060"/>
              </a:solidFill>
            </a:endParaRPr>
          </a:p>
        </p:txBody>
      </p:sp>
      <p:pic>
        <p:nvPicPr>
          <p:cNvPr id="6" name="Obraz 5" descr="Obraz zawierający osoba, wewnątrz, dziecko, młode&#10;&#10;Opis wygenerowany automatycznie">
            <a:extLst>
              <a:ext uri="{FF2B5EF4-FFF2-40B4-BE49-F238E27FC236}">
                <a16:creationId xmlns:a16="http://schemas.microsoft.com/office/drawing/2014/main" id="{45DF6155-9266-43D6-B6DB-4D213BAF4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14" y="1177268"/>
            <a:ext cx="5547522" cy="36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23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SENIORKI 5-6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5870268-6F86-43C1-A64E-99E2147AC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85" y="903766"/>
            <a:ext cx="3608756" cy="3179136"/>
          </a:xfrm>
          <a:prstGeom prst="rect">
            <a:avLst/>
          </a:prstGeom>
        </p:spPr>
      </p:pic>
      <p:pic>
        <p:nvPicPr>
          <p:cNvPr id="8" name="Obraz 7" descr="Obraz zawierający żywność&#10;&#10;Opis wygenerowany automatycznie">
            <a:extLst>
              <a:ext uri="{FF2B5EF4-FFF2-40B4-BE49-F238E27FC236}">
                <a16:creationId xmlns:a16="http://schemas.microsoft.com/office/drawing/2014/main" id="{C87799D9-B2CA-4A47-887B-AEB7CE7EF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002" y="903766"/>
            <a:ext cx="3796913" cy="31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5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SENIORKI 5-6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6" name="Obraz 5" descr="Obraz zawierający osoba, dziecko, wewnątrz, młode&#10;&#10;Opis wygenerowany automatycznie">
            <a:extLst>
              <a:ext uri="{FF2B5EF4-FFF2-40B4-BE49-F238E27FC236}">
                <a16:creationId xmlns:a16="http://schemas.microsoft.com/office/drawing/2014/main" id="{069003E4-C29E-47F9-86CE-FA0BD27D9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60" y="946297"/>
            <a:ext cx="3423684" cy="3306726"/>
          </a:xfrm>
          <a:prstGeom prst="rect">
            <a:avLst/>
          </a:prstGeom>
        </p:spPr>
      </p:pic>
      <p:pic>
        <p:nvPicPr>
          <p:cNvPr id="10" name="Obraz 9" descr="Obraz zawierający wewnątrz, zabawka, siedzi, mały&#10;&#10;Opis wygenerowany automatycznie">
            <a:extLst>
              <a:ext uri="{FF2B5EF4-FFF2-40B4-BE49-F238E27FC236}">
                <a16:creationId xmlns:a16="http://schemas.microsoft.com/office/drawing/2014/main" id="{E8CC8147-5E53-423C-92AF-AA93632D4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331" y="946297"/>
            <a:ext cx="3857625" cy="330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91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SENIORKI 5-6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12" name="Obraz 11" descr="Obraz zawierający pies, wewnątrz, siedzi, książka&#10;&#10;Opis wygenerowany automatycznie">
            <a:extLst>
              <a:ext uri="{FF2B5EF4-FFF2-40B4-BE49-F238E27FC236}">
                <a16:creationId xmlns:a16="http://schemas.microsoft.com/office/drawing/2014/main" id="{DAD00FC8-B4F8-4107-B262-54FF519C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526" y="1087479"/>
            <a:ext cx="3462965" cy="3441989"/>
          </a:xfrm>
          <a:prstGeom prst="rect">
            <a:avLst/>
          </a:prstGeom>
        </p:spPr>
      </p:pic>
      <p:pic>
        <p:nvPicPr>
          <p:cNvPr id="4" name="Obraz 3" descr="Obraz zawierający dziecko, osoba, chłopiec, wewnątrz&#10;&#10;Opis wygenerowany automatycznie">
            <a:extLst>
              <a:ext uri="{FF2B5EF4-FFF2-40B4-BE49-F238E27FC236}">
                <a16:creationId xmlns:a16="http://schemas.microsoft.com/office/drawing/2014/main" id="{F5C0E03F-19A0-47DD-8F54-625DF54E0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33" y="1087480"/>
            <a:ext cx="3686248" cy="344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4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SENIORKI 5-6 LAT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4" name="Obraz 3" descr="Obraz zawierający maszyna do pisania, telefon, siedzi, duży&#10;&#10;Opis wygenerowany automatycznie">
            <a:extLst>
              <a:ext uri="{FF2B5EF4-FFF2-40B4-BE49-F238E27FC236}">
                <a16:creationId xmlns:a16="http://schemas.microsoft.com/office/drawing/2014/main" id="{0C3604B8-3861-438A-BC46-8C152F36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1" y="850605"/>
            <a:ext cx="2829349" cy="3232297"/>
          </a:xfrm>
          <a:prstGeom prst="rect">
            <a:avLst/>
          </a:prstGeom>
        </p:spPr>
      </p:pic>
      <p:pic>
        <p:nvPicPr>
          <p:cNvPr id="9" name="Obraz 8" descr="Obraz zawierający pudełko, żywność, leżące, mężczyzna&#10;&#10;Opis wygenerowany automatycznie">
            <a:extLst>
              <a:ext uri="{FF2B5EF4-FFF2-40B4-BE49-F238E27FC236}">
                <a16:creationId xmlns:a16="http://schemas.microsoft.com/office/drawing/2014/main" id="{68388E74-C0AD-4F6C-9B8F-AFD72FBD9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066" y="859908"/>
            <a:ext cx="2829349" cy="3222994"/>
          </a:xfrm>
          <a:prstGeom prst="rect">
            <a:avLst/>
          </a:prstGeom>
        </p:spPr>
      </p:pic>
      <p:pic>
        <p:nvPicPr>
          <p:cNvPr id="6" name="Obraz 5" descr="Obraz zawierający wewnątrz, elementy, walizka, małe&#10;&#10;Opis wygenerowany automatycznie">
            <a:extLst>
              <a:ext uri="{FF2B5EF4-FFF2-40B4-BE49-F238E27FC236}">
                <a16:creationId xmlns:a16="http://schemas.microsoft.com/office/drawing/2014/main" id="{9762891A-B74D-4C89-98DA-1DD8BB6EC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50816" y="796235"/>
            <a:ext cx="2702001" cy="28293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60500F3-94A8-46BC-842D-76EBB343056A}"/>
              </a:ext>
            </a:extLst>
          </p:cNvPr>
          <p:cNvSpPr txBox="1"/>
          <p:nvPr/>
        </p:nvSpPr>
        <p:spPr>
          <a:xfrm>
            <a:off x="6272120" y="3742530"/>
            <a:ext cx="2829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https://youtu.be/tPp42X1fFZQ</a:t>
            </a:r>
            <a:endParaRPr lang="en-I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18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8" name="Obraz 7" descr="Obraz zawierający osoba, wewnątrz, dziecko, grupa&#10;&#10;Opis wygenerowany automatycznie">
            <a:extLst>
              <a:ext uri="{FF2B5EF4-FFF2-40B4-BE49-F238E27FC236}">
                <a16:creationId xmlns:a16="http://schemas.microsoft.com/office/drawing/2014/main" id="{6673ABBC-7771-4CC0-BFFA-CEB3DA080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327" y="1363371"/>
            <a:ext cx="4108486" cy="348311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5AA0626-3E60-43A8-ABDE-93A48DBEEFC6}"/>
              </a:ext>
            </a:extLst>
          </p:cNvPr>
          <p:cNvSpPr txBox="1"/>
          <p:nvPr/>
        </p:nvSpPr>
        <p:spPr>
          <a:xfrm>
            <a:off x="2013051" y="598281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ZAPRASZAMY DO ZABAWY</a:t>
            </a:r>
            <a:endParaRPr lang="en-I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9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KLASA 1 POZIOM 1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03BE3B2-A410-4092-B998-84FAC1547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82" y="893134"/>
            <a:ext cx="4088218" cy="358317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6E6AD3E-D646-41EF-BBA0-38440E30E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91344" y="1007436"/>
            <a:ext cx="3583174" cy="33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12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KLASA 1 POZIOM 2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7998B14-E994-4DED-A44F-6AAE7E9F2725}"/>
              </a:ext>
            </a:extLst>
          </p:cNvPr>
          <p:cNvSpPr txBox="1"/>
          <p:nvPr/>
        </p:nvSpPr>
        <p:spPr>
          <a:xfrm>
            <a:off x="4561410" y="4659639"/>
            <a:ext cx="3365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https://youtu.be/2Bb-ApyJMhU</a:t>
            </a: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B8F21421-01C3-4893-B8BE-0EAC23D2A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3" y="888424"/>
            <a:ext cx="3365163" cy="3958057"/>
          </a:xfrm>
          <a:prstGeom prst="rect">
            <a:avLst/>
          </a:prstGeom>
        </p:spPr>
      </p:pic>
      <p:pic>
        <p:nvPicPr>
          <p:cNvPr id="9" name="Obraz 8" descr="Obraz zawierający lodówka, kuchnia, wiele, grupa&#10;&#10;Opis wygenerowany automatycznie">
            <a:extLst>
              <a:ext uri="{FF2B5EF4-FFF2-40B4-BE49-F238E27FC236}">
                <a16:creationId xmlns:a16="http://schemas.microsoft.com/office/drawing/2014/main" id="{3AF532E1-F9B6-4792-8460-DF6B78076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484" y="888424"/>
            <a:ext cx="3365163" cy="36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661AA4-8431-49DF-B2F0-12AEE2ED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671996D-B12B-4A56-8CAE-526420A504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FF3547D-2C4D-490A-8E52-A89B65214724}"/>
              </a:ext>
            </a:extLst>
          </p:cNvPr>
          <p:cNvSpPr txBox="1"/>
          <p:nvPr/>
        </p:nvSpPr>
        <p:spPr>
          <a:xfrm>
            <a:off x="6368902" y="0"/>
            <a:ext cx="277509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… BO NIE ZAWSZE TAK BYŁO….</a:t>
            </a:r>
          </a:p>
        </p:txBody>
      </p:sp>
      <p:pic>
        <p:nvPicPr>
          <p:cNvPr id="9" name="Obraz 8" descr="Obraz zawierający żywność, szczotka&#10;&#10;Opis wygenerowany automatycznie">
            <a:extLst>
              <a:ext uri="{FF2B5EF4-FFF2-40B4-BE49-F238E27FC236}">
                <a16:creationId xmlns:a16="http://schemas.microsoft.com/office/drawing/2014/main" id="{67B5CFA6-49EF-4389-93E3-AAC71B6AA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1126522"/>
            <a:ext cx="3072810" cy="2828790"/>
          </a:xfrm>
          <a:prstGeom prst="rect">
            <a:avLst/>
          </a:prstGeom>
        </p:spPr>
      </p:pic>
      <p:pic>
        <p:nvPicPr>
          <p:cNvPr id="11" name="Obraz 10" descr="Obraz zawierający znak, jazda na nartach, trzymający&#10;&#10;Opis wygenerowany automatycznie">
            <a:extLst>
              <a:ext uri="{FF2B5EF4-FFF2-40B4-BE49-F238E27FC236}">
                <a16:creationId xmlns:a16="http://schemas.microsoft.com/office/drawing/2014/main" id="{ED51A8C5-6EE8-4C27-A7DD-94AAB53A0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346" y="1126522"/>
            <a:ext cx="3899924" cy="28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7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6099B5A-AF23-42DE-8485-E6B1F1E5E169}"/>
              </a:ext>
            </a:extLst>
          </p:cNvPr>
          <p:cNvSpPr txBox="1"/>
          <p:nvPr/>
        </p:nvSpPr>
        <p:spPr>
          <a:xfrm>
            <a:off x="2155677" y="654048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ZAPRASZAMY DO ZABAWY</a:t>
            </a:r>
            <a:endParaRPr lang="en-IE" sz="2800" dirty="0">
              <a:solidFill>
                <a:srgbClr val="002060"/>
              </a:solidFill>
            </a:endParaRPr>
          </a:p>
        </p:txBody>
      </p:sp>
      <p:pic>
        <p:nvPicPr>
          <p:cNvPr id="10" name="Obraz 9" descr="Obraz zawierający wewnątrz, osoba, dziecko, siedzi&#10;&#10;Opis wygenerowany automatycznie">
            <a:extLst>
              <a:ext uri="{FF2B5EF4-FFF2-40B4-BE49-F238E27FC236}">
                <a16:creationId xmlns:a16="http://schemas.microsoft.com/office/drawing/2014/main" id="{5F8BAAD7-C955-4E30-9071-94F7E36D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957" y="1177268"/>
            <a:ext cx="4316819" cy="366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77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156251" y="49304"/>
            <a:ext cx="298774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I JESZCZE WIĘCEJ ZABAW…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4" name="Obraz 3" descr="Obraz zawierający siedzi, małe, stół, pomieszczenie&#10;&#10;Opis wygenerowany automatycznie">
            <a:extLst>
              <a:ext uri="{FF2B5EF4-FFF2-40B4-BE49-F238E27FC236}">
                <a16:creationId xmlns:a16="http://schemas.microsoft.com/office/drawing/2014/main" id="{DCF89FCB-FE3B-4609-8237-4D81D86F2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2586" y="1447880"/>
            <a:ext cx="3557916" cy="25848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693E8CC-50B2-45FF-812C-B629341C9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944" y="961319"/>
            <a:ext cx="2755252" cy="3557917"/>
          </a:xfrm>
          <a:prstGeom prst="rect">
            <a:avLst/>
          </a:prstGeom>
        </p:spPr>
      </p:pic>
      <p:pic>
        <p:nvPicPr>
          <p:cNvPr id="10" name="Obraz 9" descr="Obraz zawierający osoba, dziecko, wewnątrz, siedzi&#10;&#10;Opis wygenerowany automatycznie">
            <a:extLst>
              <a:ext uri="{FF2B5EF4-FFF2-40B4-BE49-F238E27FC236}">
                <a16:creationId xmlns:a16="http://schemas.microsoft.com/office/drawing/2014/main" id="{0FDE9CA2-133A-49E3-8122-E50597FC5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116" y="961322"/>
            <a:ext cx="3051544" cy="35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5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156251" y="49304"/>
            <a:ext cx="298774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WPÓŁPRACA Z RODZICEM POPŁACA</a:t>
            </a:r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4" name="Obraz 3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id="{76A775BF-A9C7-44DA-9AA1-3B9605D8E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059381"/>
            <a:ext cx="4014879" cy="3491354"/>
          </a:xfrm>
          <a:prstGeom prst="rect">
            <a:avLst/>
          </a:prstGeom>
        </p:spPr>
      </p:pic>
      <p:pic>
        <p:nvPicPr>
          <p:cNvPr id="8" name="Obraz 7" descr="Obraz zawierający żywność, pomieszczenie, stół&#10;&#10;Opis wygenerowany automatycznie">
            <a:extLst>
              <a:ext uri="{FF2B5EF4-FFF2-40B4-BE49-F238E27FC236}">
                <a16:creationId xmlns:a16="http://schemas.microsoft.com/office/drawing/2014/main" id="{5C4A1BD1-B35E-475A-8947-C3DF9B258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59381"/>
            <a:ext cx="4375298" cy="34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74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00D220C-DDDE-4268-9278-8B5A68DDC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380E5-D6D8-4A58-A89E-8CF5E3B939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5" name="Obraz 4" descr="Obraz zawierający osoba, stół, wewnątrz, siedzi&#10;&#10;Opis wygenerowany automatycznie">
            <a:extLst>
              <a:ext uri="{FF2B5EF4-FFF2-40B4-BE49-F238E27FC236}">
                <a16:creationId xmlns:a16="http://schemas.microsoft.com/office/drawing/2014/main" id="{AE58AC5A-17D5-49EB-A0AE-0B44F930B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03" y="1116419"/>
            <a:ext cx="4218238" cy="3434316"/>
          </a:xfrm>
          <a:prstGeom prst="rect">
            <a:avLst/>
          </a:prstGeom>
        </p:spPr>
      </p:pic>
      <p:pic>
        <p:nvPicPr>
          <p:cNvPr id="8" name="Obraz 7" descr="Obraz zawierający osoba, stół, wewnątrz, dziecko&#10;&#10;Opis wygenerowany automatycznie">
            <a:extLst>
              <a:ext uri="{FF2B5EF4-FFF2-40B4-BE49-F238E27FC236}">
                <a16:creationId xmlns:a16="http://schemas.microsoft.com/office/drawing/2014/main" id="{940920EC-3C1F-41B9-BFD9-C20CB0E70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753" y="1116419"/>
            <a:ext cx="4218239" cy="34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93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69EA7C4-5FC3-4A37-91A8-33F830B27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D04AF1A-3C04-4DC3-BA88-2429868D7E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86E2738-43F6-4AD7-A6FB-CA82DC9CF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85"/>
          <a:stretch/>
        </p:blipFill>
        <p:spPr>
          <a:xfrm>
            <a:off x="2477386" y="1464613"/>
            <a:ext cx="4476307" cy="309407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41E4DF-E5A4-4FB9-A5CE-CD8E1901BD1B}"/>
              </a:ext>
            </a:extLst>
          </p:cNvPr>
          <p:cNvSpPr txBox="1"/>
          <p:nvPr/>
        </p:nvSpPr>
        <p:spPr>
          <a:xfrm>
            <a:off x="3097147" y="79325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</a:rPr>
              <a:t>DZIĘKUJEMY!</a:t>
            </a:r>
            <a:endParaRPr lang="en-IE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3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dziecko, wewnątrz, grupa&#10;&#10;Opis wygenerowany automatycznie">
            <a:extLst>
              <a:ext uri="{FF2B5EF4-FFF2-40B4-BE49-F238E27FC236}">
                <a16:creationId xmlns:a16="http://schemas.microsoft.com/office/drawing/2014/main" id="{0B119B21-BE08-448C-9191-E0521ADB3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3" y="1247500"/>
            <a:ext cx="3251152" cy="2729077"/>
          </a:xfrm>
          <a:prstGeom prst="rect">
            <a:avLst/>
          </a:prstGeom>
        </p:spPr>
      </p:pic>
      <p:pic>
        <p:nvPicPr>
          <p:cNvPr id="5" name="Obraz 4" descr="Obraz zawierający osoba, wewnątrz, osoby, mężczyzna&#10;&#10;Opis wygenerowany automatycznie">
            <a:extLst>
              <a:ext uri="{FF2B5EF4-FFF2-40B4-BE49-F238E27FC236}">
                <a16:creationId xmlns:a16="http://schemas.microsoft.com/office/drawing/2014/main" id="{4A2A0B3B-896D-4802-88CA-D9B3085A5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46" y="1286541"/>
            <a:ext cx="3251153" cy="269003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406B36D-9C64-41B8-BF9D-FC268122FBCB}"/>
              </a:ext>
            </a:extLst>
          </p:cNvPr>
          <p:cNvSpPr txBox="1"/>
          <p:nvPr/>
        </p:nvSpPr>
        <p:spPr>
          <a:xfrm>
            <a:off x="6198781" y="0"/>
            <a:ext cx="294521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KTOŚ NAD NAMI CZUWA </a:t>
            </a:r>
            <a:r>
              <a:rPr lang="pl-PL" sz="160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</a:t>
            </a:r>
            <a:endParaRPr lang="pl-PL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402A7FD-A991-4A10-950E-B2D56EB6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68382A5-3539-4C1B-B7EC-38C2C0FA1A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7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90A4CC2-3748-455D-B396-DF5829258A79}"/>
              </a:ext>
            </a:extLst>
          </p:cNvPr>
          <p:cNvSpPr txBox="1"/>
          <p:nvPr/>
        </p:nvSpPr>
        <p:spPr>
          <a:xfrm>
            <a:off x="6368902" y="0"/>
            <a:ext cx="277509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5"/>
                </a:solidFill>
                <a:latin typeface="+mn-lt"/>
              </a:rPr>
              <a:t>UDAŁO SIĘ !!!!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856247-B747-4C4E-A195-CB1FA4DF3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CD49269-07E0-4732-9272-094AC1F68A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97550E3-78E4-45E5-95E4-AD18A8BFB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2" y="1060596"/>
            <a:ext cx="3066496" cy="3394444"/>
          </a:xfrm>
          <a:prstGeom prst="rect">
            <a:avLst/>
          </a:prstGeom>
        </p:spPr>
      </p:pic>
      <p:pic>
        <p:nvPicPr>
          <p:cNvPr id="4" name="Obraz 3" descr="Obraz zawierający osoba, pozujący, grupa, kobieta&#10;&#10;Opis wygenerowany automatycznie">
            <a:extLst>
              <a:ext uri="{FF2B5EF4-FFF2-40B4-BE49-F238E27FC236}">
                <a16:creationId xmlns:a16="http://schemas.microsoft.com/office/drawing/2014/main" id="{0F19235C-3BE0-4B30-832A-26846AD9A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524" y="1060596"/>
            <a:ext cx="3066496" cy="33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661AA4-8431-49DF-B2F0-12AEE2ED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671996D-B12B-4A56-8CAE-526420A504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FF3547D-2C4D-490A-8E52-A89B65214724}"/>
              </a:ext>
            </a:extLst>
          </p:cNvPr>
          <p:cNvSpPr txBox="1"/>
          <p:nvPr/>
        </p:nvSpPr>
        <p:spPr>
          <a:xfrm>
            <a:off x="6709144" y="49304"/>
            <a:ext cx="243485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accent5"/>
                </a:solidFill>
                <a:latin typeface="+mn-lt"/>
              </a:rPr>
              <a:t>PODR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ĘCZNKI </a:t>
            </a:r>
          </a:p>
          <a:p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az 3" descr="Obraz zawierający tekst, zewnętrzne, gazeta, znak&#10;&#10;Opis wygenerowany automatycznie">
            <a:extLst>
              <a:ext uri="{FF2B5EF4-FFF2-40B4-BE49-F238E27FC236}">
                <a16:creationId xmlns:a16="http://schemas.microsoft.com/office/drawing/2014/main" id="{E674DB24-AAA5-40FE-A1F2-802A10EC6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911" y="1669312"/>
            <a:ext cx="1339841" cy="1839430"/>
          </a:xfrm>
          <a:prstGeom prst="rect">
            <a:avLst/>
          </a:prstGeom>
        </p:spPr>
      </p:pic>
      <p:pic>
        <p:nvPicPr>
          <p:cNvPr id="8" name="Obraz 7" descr="Obraz zawierający lodówka&#10;&#10;Opis wygenerowany automatycznie">
            <a:extLst>
              <a:ext uri="{FF2B5EF4-FFF2-40B4-BE49-F238E27FC236}">
                <a16:creationId xmlns:a16="http://schemas.microsoft.com/office/drawing/2014/main" id="{8281EFBE-8822-4E87-A313-4522BA741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141" y="2727933"/>
            <a:ext cx="1474888" cy="1839430"/>
          </a:xfrm>
          <a:prstGeom prst="rect">
            <a:avLst/>
          </a:prstGeom>
        </p:spPr>
      </p:pic>
      <p:pic>
        <p:nvPicPr>
          <p:cNvPr id="10" name="Obraz 9" descr="Obraz zawierający lodówka&#10;&#10;Opis wygenerowany automatycznie">
            <a:extLst>
              <a:ext uri="{FF2B5EF4-FFF2-40B4-BE49-F238E27FC236}">
                <a16:creationId xmlns:a16="http://schemas.microsoft.com/office/drawing/2014/main" id="{DBFD9652-3852-4487-8D75-36A074323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141" y="792809"/>
            <a:ext cx="1474889" cy="1839430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02B456FD-B126-4B91-A9A2-583D739DB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637" y="1669312"/>
            <a:ext cx="1474889" cy="1839430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F484448D-5E09-496B-8070-1EE346879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914" y="1669312"/>
            <a:ext cx="1407019" cy="1839430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1805C928-074F-4F8A-91E4-04ABB268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03" y="1669312"/>
            <a:ext cx="1339841" cy="18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Obraz 16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F7C6E84F-63EA-4BC0-9FB9-86AA4F4AE6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67" y="1652035"/>
            <a:ext cx="1369704" cy="18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661AA4-8431-49DF-B2F0-12AEE2ED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671996D-B12B-4A56-8CAE-526420A504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FF3547D-2C4D-490A-8E52-A89B65214724}"/>
              </a:ext>
            </a:extLst>
          </p:cNvPr>
          <p:cNvSpPr txBox="1"/>
          <p:nvPr/>
        </p:nvSpPr>
        <p:spPr>
          <a:xfrm>
            <a:off x="6709144" y="49304"/>
            <a:ext cx="243485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5"/>
                </a:solidFill>
                <a:latin typeface="+mn-lt"/>
              </a:rPr>
              <a:t>ODROBINA TEORII </a:t>
            </a:r>
          </a:p>
          <a:p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21BA4CD-067C-4A88-A871-7052510614D0}"/>
              </a:ext>
            </a:extLst>
          </p:cNvPr>
          <p:cNvSpPr txBox="1"/>
          <p:nvPr/>
        </p:nvSpPr>
        <p:spPr>
          <a:xfrm>
            <a:off x="441433" y="1495784"/>
            <a:ext cx="7962436" cy="3370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SYLABA A NIE FONEM JEST NAJMNIEJSZĄ JEDNOSTKĄ PERCEPCYJNĄ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PODZIAŁ NA SYLABY UWARUNKOWANY JEST ROZWOJOWO, 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A PODZIAŁ NA GŁOSKI WYNIKIEM EDUKACJI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UWZGLĘDNIA ROZWÓJ MOWY DZIECKA (OD SAMOGŁOSEK, SYLAB, 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PRZEZ WYRAŻENIA DŹWIĘKONAŚLADOWCZE, DO WYRAZÓW I ZDAŃ)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UŁATWIA DOKONYWANIE SYNTEZY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ZAPOBIEGA DYSLEKSJI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USPRAWNIA TECHNIKĘ CZYTANIA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1">
                    <a:lumMod val="75000"/>
                  </a:schemeClr>
                </a:solidFill>
              </a:rPr>
              <a:t>UCZY CZYTANIA PRZEZ ROZPOZNAWANIE ZNACZEŃ, A NIE ZNAKÓW LITER</a:t>
            </a:r>
          </a:p>
        </p:txBody>
      </p:sp>
      <p:sp>
        <p:nvSpPr>
          <p:cNvPr id="4" name="Google Shape;203;p34">
            <a:extLst>
              <a:ext uri="{FF2B5EF4-FFF2-40B4-BE49-F238E27FC236}">
                <a16:creationId xmlns:a16="http://schemas.microsoft.com/office/drawing/2014/main" id="{2F3772A1-6960-4EF5-82B6-307D75ABB09D}"/>
              </a:ext>
            </a:extLst>
          </p:cNvPr>
          <p:cNvSpPr/>
          <p:nvPr/>
        </p:nvSpPr>
        <p:spPr>
          <a:xfrm>
            <a:off x="1710475" y="775620"/>
            <a:ext cx="5934333" cy="668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SYMULTANICZNO-SEKWENCYJNA</a:t>
            </a:r>
          </a:p>
          <a:p>
            <a:pPr algn="ctr">
              <a:lnSpc>
                <a:spcPct val="150000"/>
              </a:lnSpc>
            </a:pPr>
            <a:r>
              <a:rPr lang="pl-PL" sz="1800" dirty="0">
                <a:solidFill>
                  <a:schemeClr val="accent5"/>
                </a:solidFill>
              </a:rPr>
              <a:t>NAUKA CZYTANIA ®</a:t>
            </a:r>
          </a:p>
        </p:txBody>
      </p:sp>
    </p:spTree>
    <p:extLst>
      <p:ext uri="{BB962C8B-B14F-4D97-AF65-F5344CB8AC3E}">
        <p14:creationId xmlns:p14="http://schemas.microsoft.com/office/powerpoint/2010/main" val="3650785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5"/>
                </a:solidFill>
                <a:latin typeface="+mn-lt"/>
              </a:rPr>
              <a:t>ODROBINA TEORII </a:t>
            </a:r>
          </a:p>
          <a:p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A5D2374-F4B6-494B-B062-F4A7549231B3}"/>
              </a:ext>
            </a:extLst>
          </p:cNvPr>
          <p:cNvSpPr txBox="1"/>
          <p:nvPr/>
        </p:nvSpPr>
        <p:spPr>
          <a:xfrm>
            <a:off x="433232" y="739108"/>
            <a:ext cx="7549115" cy="434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+mj-lt"/>
              </a:rPr>
              <a:t>UWZGLĘDNIA NATURALNE MECHANIZMY JĘZYKOWE (SAMOGŁOSKI W IZOLACJI, SPÓŁGŁOSKI W SYLABACH)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+mj-lt"/>
              </a:rPr>
              <a:t>UZNAJE CZYTANIE ZA FUNKCJĘ PRYMARNĄ, PISANIE ZA SEKUNDRNĄ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+mj-lt"/>
              </a:rPr>
              <a:t>WYKORZYSTUJE WIEDZĘ NA TEMAT ETAPÓW I SPOSOBÓW UCZENIA SIĘ. WZOR+SŁUCH+RUCH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+mj-lt"/>
              </a:rPr>
              <a:t>NAŚLADUJE 3 ETAP</a:t>
            </a:r>
            <a:r>
              <a:rPr lang="en-IE" sz="1600" dirty="0">
                <a:solidFill>
                  <a:srgbClr val="002060"/>
                </a:solidFill>
                <a:latin typeface="+mj-lt"/>
              </a:rPr>
              <a:t>Y</a:t>
            </a:r>
            <a:r>
              <a:rPr lang="pl-PL" sz="1600" dirty="0">
                <a:solidFill>
                  <a:srgbClr val="002060"/>
                </a:solidFill>
                <a:latin typeface="+mj-lt"/>
              </a:rPr>
              <a:t> NABYWANIA SYSTEMU JĘZYKOWEGO: POWTARZANIE, ROZUMIENIE, NAZYWANIE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2060"/>
                </a:solidFill>
                <a:latin typeface="+mj-lt"/>
              </a:rPr>
              <a:t>UŁATWIA TWORZENIE SYSTEMU JĘZYKOWEGO</a:t>
            </a:r>
          </a:p>
          <a:p>
            <a:pPr>
              <a:lnSpc>
                <a:spcPct val="150000"/>
              </a:lnSpc>
            </a:pPr>
            <a:endParaRPr lang="pl-PL" sz="16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pl-PL" dirty="0"/>
              <a:t>Źródło: ,,Metoda Krakowska wobec zaburzeń rozwoju dzieci’’ Jagoda Cieszyńska-Rożek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932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84492-21DF-46D4-95DB-3C641D314537}"/>
              </a:ext>
            </a:extLst>
          </p:cNvPr>
          <p:cNvSpPr txBox="1"/>
          <p:nvPr/>
        </p:nvSpPr>
        <p:spPr>
          <a:xfrm>
            <a:off x="6709144" y="49304"/>
            <a:ext cx="243485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5"/>
                </a:solidFill>
                <a:latin typeface="+mn-lt"/>
              </a:rPr>
              <a:t>ODROBINA TEORII </a:t>
            </a:r>
          </a:p>
          <a:p>
            <a:endParaRPr lang="en-IE" sz="16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20C100-254B-40E8-B751-AA684E4B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B711C0-0727-48F3-9A1D-6FF4E292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9" y="121669"/>
            <a:ext cx="2116969" cy="53237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A5D2374-F4B6-494B-B062-F4A7549231B3}"/>
              </a:ext>
            </a:extLst>
          </p:cNvPr>
          <p:cNvSpPr txBox="1"/>
          <p:nvPr/>
        </p:nvSpPr>
        <p:spPr>
          <a:xfrm>
            <a:off x="2732567" y="1483727"/>
            <a:ext cx="5305647" cy="300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rgbClr val="002060"/>
                </a:solidFill>
              </a:rPr>
              <a:t>    PAMIĘTAJ, ŻE….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002060"/>
                </a:solidFill>
              </a:rPr>
              <a:t>NIE NAZYWAMY LITER!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002060"/>
                </a:solidFill>
              </a:rPr>
              <a:t>NIE GŁOSKUJEMY!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002060"/>
                </a:solidFill>
              </a:rPr>
              <a:t>UŻYWAMY CZCIONKĘ BEZSZERYFOWĄ (ARIAL)!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26381724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 Education Center by Slidesgo">
  <a:themeElements>
    <a:clrScheme name="Simple Light">
      <a:dk1>
        <a:srgbClr val="5696CB"/>
      </a:dk1>
      <a:lt1>
        <a:srgbClr val="133660"/>
      </a:lt1>
      <a:dk2>
        <a:srgbClr val="63B8FF"/>
      </a:dk2>
      <a:lt2>
        <a:srgbClr val="CDCDCD"/>
      </a:lt2>
      <a:accent1>
        <a:srgbClr val="5696CB"/>
      </a:accent1>
      <a:accent2>
        <a:srgbClr val="133660"/>
      </a:accent2>
      <a:accent3>
        <a:srgbClr val="63B8FF"/>
      </a:accent3>
      <a:accent4>
        <a:srgbClr val="CDCDCD"/>
      </a:accent4>
      <a:accent5>
        <a:srgbClr val="FFFFFF"/>
      </a:accent5>
      <a:accent6>
        <a:srgbClr val="000000"/>
      </a:accent6>
      <a:hlink>
        <a:srgbClr val="5696C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400</Words>
  <Application>Microsoft Office PowerPoint</Application>
  <PresentationFormat>Pokaz na ekranie (16:9)</PresentationFormat>
  <Paragraphs>87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9" baseType="lpstr">
      <vt:lpstr>Arial</vt:lpstr>
      <vt:lpstr>Poppins</vt:lpstr>
      <vt:lpstr>Ubuntu</vt:lpstr>
      <vt:lpstr>Wingdings</vt:lpstr>
      <vt:lpstr>Health Education Center by Slidesgo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impusm</dc:title>
  <dc:creator>Aneta Uveges</dc:creator>
  <cp:lastModifiedBy>Aneta Uveges</cp:lastModifiedBy>
  <cp:revision>134</cp:revision>
  <dcterms:modified xsi:type="dcterms:W3CDTF">2020-11-23T16:01:18Z</dcterms:modified>
</cp:coreProperties>
</file>